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197" r:id="rId1"/>
  </p:sldMasterIdLst>
  <p:notesMasterIdLst>
    <p:notesMasterId r:id="rId47"/>
  </p:notesMasterIdLst>
  <p:sldIdLst>
    <p:sldId id="321" r:id="rId2"/>
    <p:sldId id="322" r:id="rId3"/>
    <p:sldId id="485" r:id="rId4"/>
    <p:sldId id="486" r:id="rId5"/>
    <p:sldId id="484" r:id="rId6"/>
    <p:sldId id="491" r:id="rId7"/>
    <p:sldId id="329" r:id="rId8"/>
    <p:sldId id="433" r:id="rId9"/>
    <p:sldId id="434" r:id="rId10"/>
    <p:sldId id="435" r:id="rId11"/>
    <p:sldId id="437" r:id="rId12"/>
    <p:sldId id="440" r:id="rId13"/>
    <p:sldId id="441" r:id="rId14"/>
    <p:sldId id="448" r:id="rId15"/>
    <p:sldId id="449" r:id="rId16"/>
    <p:sldId id="450" r:id="rId17"/>
    <p:sldId id="451" r:id="rId18"/>
    <p:sldId id="492" r:id="rId19"/>
    <p:sldId id="443" r:id="rId20"/>
    <p:sldId id="447" r:id="rId21"/>
    <p:sldId id="445" r:id="rId22"/>
    <p:sldId id="446" r:id="rId23"/>
    <p:sldId id="452" r:id="rId24"/>
    <p:sldId id="477" r:id="rId25"/>
    <p:sldId id="507" r:id="rId26"/>
    <p:sldId id="479" r:id="rId27"/>
    <p:sldId id="509" r:id="rId28"/>
    <p:sldId id="508" r:id="rId29"/>
    <p:sldId id="467" r:id="rId30"/>
    <p:sldId id="272" r:id="rId31"/>
    <p:sldId id="388" r:id="rId32"/>
    <p:sldId id="493" r:id="rId33"/>
    <p:sldId id="494" r:id="rId34"/>
    <p:sldId id="495" r:id="rId35"/>
    <p:sldId id="496" r:id="rId36"/>
    <p:sldId id="497" r:id="rId37"/>
    <p:sldId id="498" r:id="rId38"/>
    <p:sldId id="499" r:id="rId39"/>
    <p:sldId id="500" r:id="rId40"/>
    <p:sldId id="501" r:id="rId41"/>
    <p:sldId id="502" r:id="rId42"/>
    <p:sldId id="503" r:id="rId43"/>
    <p:sldId id="504" r:id="rId44"/>
    <p:sldId id="505" r:id="rId45"/>
    <p:sldId id="506" r:id="rId46"/>
  </p:sldIdLst>
  <p:sldSz cx="9144000" cy="6858000" type="screen4x3"/>
  <p:notesSz cx="6797675" cy="9928225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7E8710EF-EA68-482F-9A87-330E7AB83155}">
          <p14:sldIdLst>
            <p14:sldId id="321"/>
            <p14:sldId id="322"/>
            <p14:sldId id="485"/>
            <p14:sldId id="486"/>
            <p14:sldId id="484"/>
            <p14:sldId id="491"/>
            <p14:sldId id="329"/>
            <p14:sldId id="433"/>
            <p14:sldId id="434"/>
            <p14:sldId id="435"/>
            <p14:sldId id="437"/>
            <p14:sldId id="440"/>
            <p14:sldId id="441"/>
            <p14:sldId id="448"/>
            <p14:sldId id="449"/>
            <p14:sldId id="450"/>
            <p14:sldId id="451"/>
            <p14:sldId id="492"/>
            <p14:sldId id="443"/>
            <p14:sldId id="447"/>
            <p14:sldId id="445"/>
            <p14:sldId id="446"/>
            <p14:sldId id="452"/>
            <p14:sldId id="477"/>
            <p14:sldId id="507"/>
            <p14:sldId id="479"/>
            <p14:sldId id="509"/>
            <p14:sldId id="508"/>
            <p14:sldId id="467"/>
            <p14:sldId id="272"/>
            <p14:sldId id="388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99"/>
    <a:srgbClr val="E18000"/>
    <a:srgbClr val="008000"/>
    <a:srgbClr val="0000FF"/>
    <a:srgbClr val="66FF66"/>
    <a:srgbClr val="804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7292A2E-F333-43FB-9621-5CBBE7FDCDCB}" styleName="淺色樣式 2 - 輔色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淺色樣式 2 - 輔色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2" autoAdjust="0"/>
    <p:restoredTop sz="84487" autoAdjust="0"/>
  </p:normalViewPr>
  <p:slideViewPr>
    <p:cSldViewPr>
      <p:cViewPr varScale="1">
        <p:scale>
          <a:sx n="75" d="100"/>
          <a:sy n="75" d="100"/>
        </p:scale>
        <p:origin x="782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02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CFAF77-AF25-4E67-8EA5-400362FA0DE4}" type="datetimeFigureOut">
              <a:rPr lang="zh-TW" altLang="en-US" smtClean="0"/>
              <a:pPr/>
              <a:t>2017/10/15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C1E18-79F3-4352-ABDB-4E846DB1A220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8922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C1E18-79F3-4352-ABDB-4E846DB1A220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7008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C1E18-79F3-4352-ABDB-4E846DB1A220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24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C1E18-79F3-4352-ABDB-4E846DB1A220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3574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C1E18-79F3-4352-ABDB-4E846DB1A220}" type="slidenum">
              <a:rPr lang="zh-TW" altLang="en-US" smtClean="0"/>
              <a:pPr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2228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08AF8BA0-F77E-4091-8BED-B74D549426B8}" type="datetime1">
              <a:rPr lang="zh-TW" altLang="en-US" smtClean="0"/>
              <a:t>2017/10/15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696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dirty="0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7321DC52-7DB9-4C37-96A5-EB5F0857F63B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048146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85C740F-4E09-424E-BC1B-57AD9A270457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757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9898FA53-3FBF-4F83-93CB-341AFEAA1B9D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88256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76F3C35C-9DBF-4A5D-94F6-131C6E2CAA50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585672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75AC47DB-2D7A-4E03-81B3-D7CF1DBCA57E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7761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pPr marL="0" lvl="0"/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8E48AC2B-A377-46D2-8352-2794DFBBD54E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2pPr>
            <a:lvl3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3pPr>
            <a:lvl4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4pPr>
            <a:lvl5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B1B8904F-B95B-4AC2-BF7F-94BF3E411E1C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74583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2pPr>
            <a:lvl3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3pPr>
            <a:lvl4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4pPr>
            <a:lvl5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649A5602-0CA3-4ED0-814E-95F83D31D1E9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330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>
              <a:defRPr sz="240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2pPr>
            <a:lvl3pPr>
              <a:defRPr sz="200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3pPr>
            <a:lvl4pPr>
              <a:defRPr sz="180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4pPr>
            <a:lvl5pPr>
              <a:defRPr sz="160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3CF6778-E8FC-432D-8412-EB153ECA1BCA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416100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704BE1E-89B2-47F8-BE5B-8D36D6640BD3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17141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9576" y="2487168"/>
            <a:ext cx="3337560" cy="3447288"/>
          </a:xfrm>
        </p:spPr>
        <p:txBody>
          <a:bodyPr>
            <a:normAutofit/>
          </a:bodyPr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2pPr>
            <a:lvl3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3pPr>
            <a:lvl4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4pPr>
            <a:lvl5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2pPr>
            <a:lvl3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3pPr>
            <a:lvl4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4pPr>
            <a:lvl5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1DA6474C-72B7-4853-9C7A-0F692380617E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99677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2pPr>
            <a:lvl3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3pPr>
            <a:lvl4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4pPr>
            <a:lvl5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2pPr>
            <a:lvl3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3pPr>
            <a:lvl4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4pPr>
            <a:lvl5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91DD-2B78-421E-A64D-E200B3BA8AA8}" type="datetime1">
              <a:rPr lang="zh-TW" altLang="en-US" smtClean="0"/>
              <a:t>2017/10/15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30104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D3A57-245A-45A2-89FA-7ED88EDD9F4F}" type="datetime1">
              <a:rPr lang="zh-TW" altLang="en-US" smtClean="0"/>
              <a:t>2017/10/15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23290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9FDD2-8E15-475A-96C9-0196C80389EE}" type="datetime1">
              <a:rPr lang="zh-TW" altLang="en-US" smtClean="0"/>
              <a:t>2017/10/15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0794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2pPr>
            <a:lvl3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3pPr>
            <a:lvl4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4pPr>
            <a:lvl5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162B9610-2550-442E-9515-1E61AB185E2F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0202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8221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dirty="0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07404DE4-14E3-4D87-95EF-C716FB20211E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28623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E357A1D8-CEBF-4553-8AC5-76B96EF8B7F9}" type="datetime1">
              <a:rPr lang="zh-TW" altLang="en-US" smtClean="0"/>
              <a:t>2017/10/15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</a:lstStyle>
          <a:p>
            <a:fld id="{4F585B14-3ACE-4F25-A2D5-3B780624357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28849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8" r:id="rId1"/>
    <p:sldLayoutId id="2147484199" r:id="rId2"/>
    <p:sldLayoutId id="2147484200" r:id="rId3"/>
    <p:sldLayoutId id="2147484201" r:id="rId4"/>
    <p:sldLayoutId id="2147484202" r:id="rId5"/>
    <p:sldLayoutId id="2147484203" r:id="rId6"/>
    <p:sldLayoutId id="2147484204" r:id="rId7"/>
    <p:sldLayoutId id="2147484205" r:id="rId8"/>
    <p:sldLayoutId id="2147484206" r:id="rId9"/>
    <p:sldLayoutId id="2147484207" r:id="rId10"/>
    <p:sldLayoutId id="2147484208" r:id="rId11"/>
    <p:sldLayoutId id="2147484209" r:id="rId12"/>
    <p:sldLayoutId id="2147484210" r:id="rId13"/>
    <p:sldLayoutId id="2147484211" r:id="rId14"/>
    <p:sldLayoutId id="2147484212" r:id="rId15"/>
    <p:sldLayoutId id="2147484213" r:id="rId16"/>
    <p:sldLayoutId id="2147484214" r:id="rId17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Arial Unicode MS" panose="020B0604020202020204" pitchFamily="34" charset="-120"/>
          <a:ea typeface="Arial Unicode MS" panose="020B0604020202020204" pitchFamily="34" charset="-120"/>
          <a:cs typeface="Arial Unicode MS" panose="020B0604020202020204" pitchFamily="34" charset="-12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800" kern="1200" cap="none">
          <a:solidFill>
            <a:schemeClr val="tx1">
              <a:lumMod val="85000"/>
              <a:lumOff val="15000"/>
            </a:schemeClr>
          </a:solidFill>
          <a:effectLst/>
          <a:latin typeface="Arial Unicode MS" panose="020B0604020202020204" pitchFamily="34" charset="-120"/>
          <a:ea typeface="Arial Unicode MS" panose="020B0604020202020204" pitchFamily="34" charset="-120"/>
          <a:cs typeface="Arial Unicode MS" panose="020B0604020202020204" pitchFamily="34" charset="-120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Arial Unicode MS" panose="020B0604020202020204" pitchFamily="34" charset="-120"/>
          <a:ea typeface="Arial Unicode MS" panose="020B0604020202020204" pitchFamily="34" charset="-120"/>
          <a:cs typeface="Arial Unicode MS" panose="020B0604020202020204" pitchFamily="34" charset="-120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Arial Unicode MS" panose="020B0604020202020204" pitchFamily="34" charset="-120"/>
          <a:ea typeface="Arial Unicode MS" panose="020B0604020202020204" pitchFamily="34" charset="-120"/>
          <a:cs typeface="Arial Unicode MS" panose="020B0604020202020204" pitchFamily="34" charset="-120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Arial Unicode MS" panose="020B0604020202020204" pitchFamily="34" charset="-120"/>
          <a:ea typeface="Arial Unicode MS" panose="020B0604020202020204" pitchFamily="34" charset="-120"/>
          <a:cs typeface="Arial Unicode MS" panose="020B0604020202020204" pitchFamily="34" charset="-120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Arial Unicode MS" panose="020B0604020202020204" pitchFamily="34" charset="-120"/>
          <a:ea typeface="Arial Unicode MS" panose="020B0604020202020204" pitchFamily="34" charset="-120"/>
          <a:cs typeface="Arial Unicode MS" panose="020B0604020202020204" pitchFamily="34" charset="-120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ipedia.org/wiki/I%C2%B2C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40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24-bit Audio </a:t>
            </a:r>
            <a:r>
              <a:rPr lang="en-US" altLang="zh-TW" sz="4000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CODEC</a:t>
            </a:r>
            <a:endParaRPr lang="zh-TW" altLang="en-US" sz="4000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數位電路實驗</a:t>
            </a:r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  <a:p>
            <a:r>
              <a:rPr lang="en-US" altLang="zh-TW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TA: </a:t>
            </a:r>
            <a:r>
              <a:rPr lang="zh-TW" altLang="en-US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吳柏辰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475191" y="4975978"/>
            <a:ext cx="1755609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Bradley Hand ITC" panose="03070402050302030203" pitchFamily="66" charset="0"/>
              </a:rPr>
              <a:t>Author: Trumen</a:t>
            </a:r>
          </a:p>
        </p:txBody>
      </p:sp>
    </p:spTree>
    <p:extLst>
      <p:ext uri="{BB962C8B-B14F-4D97-AF65-F5344CB8AC3E}">
        <p14:creationId xmlns:p14="http://schemas.microsoft.com/office/powerpoint/2010/main" val="3033080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Audio CODEC Pin Assignments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10</a:t>
            </a:fld>
            <a:endParaRPr lang="zh-TW" altLang="en-US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1176865" y="2490135"/>
            <a:ext cx="6798736" cy="3444997"/>
          </a:xfrm>
        </p:spPr>
        <p:txBody>
          <a:bodyPr>
            <a:normAutofit/>
          </a:bodyPr>
          <a:lstStyle/>
          <a:p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  <a:p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  <a:p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1699907"/>
              </p:ext>
            </p:extLst>
          </p:nvPr>
        </p:nvGraphicFramePr>
        <p:xfrm>
          <a:off x="1183626" y="2597572"/>
          <a:ext cx="6824515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208"/>
                <a:gridCol w="1584176"/>
                <a:gridCol w="3368131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Signal</a:t>
                      </a:r>
                      <a:r>
                        <a:rPr lang="en-US" altLang="zh-TW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Name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FPGA</a:t>
                      </a:r>
                      <a:r>
                        <a:rPr lang="en-US" altLang="zh-TW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Pin No.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Description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solidFill>
                            <a:srgbClr val="7030A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I2C_SCLK</a:t>
                      </a:r>
                      <a:endParaRPr lang="zh-TW" altLang="en-US" dirty="0">
                        <a:solidFill>
                          <a:srgbClr val="7030A0"/>
                        </a:solidFill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solidFill>
                            <a:srgbClr val="7030A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PIN_B7</a:t>
                      </a:r>
                      <a:endParaRPr lang="zh-TW" altLang="en-US" dirty="0">
                        <a:solidFill>
                          <a:srgbClr val="7030A0"/>
                        </a:solidFill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solidFill>
                            <a:srgbClr val="7030A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I2C</a:t>
                      </a:r>
                      <a:r>
                        <a:rPr lang="en-US" altLang="zh-TW" baseline="0" dirty="0" smtClean="0">
                          <a:solidFill>
                            <a:srgbClr val="7030A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Clock</a:t>
                      </a:r>
                      <a:endParaRPr lang="zh-TW" altLang="en-US" dirty="0">
                        <a:solidFill>
                          <a:srgbClr val="7030A0"/>
                        </a:solidFill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solidFill>
                            <a:srgbClr val="7030A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I2C_SDAT</a:t>
                      </a:r>
                      <a:endParaRPr lang="zh-TW" altLang="en-US" dirty="0">
                        <a:solidFill>
                          <a:srgbClr val="7030A0"/>
                        </a:solidFill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solidFill>
                            <a:srgbClr val="7030A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PIN_A8</a:t>
                      </a:r>
                      <a:endParaRPr lang="zh-TW" altLang="en-US" dirty="0">
                        <a:solidFill>
                          <a:srgbClr val="7030A0"/>
                        </a:solidFill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solidFill>
                            <a:srgbClr val="7030A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I2C Data</a:t>
                      </a:r>
                      <a:endParaRPr lang="zh-TW" altLang="en-US" dirty="0">
                        <a:solidFill>
                          <a:srgbClr val="7030A0"/>
                        </a:solidFill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AUD_XCK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PIN_E1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Audio CODEC Chip</a:t>
                      </a:r>
                      <a:r>
                        <a:rPr lang="en-US" altLang="zh-TW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Clock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AUD_BCLK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PIN_F2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Audio CODEC Bit-Steam Clock</a:t>
                      </a:r>
                      <a:endParaRPr lang="zh-TW" altLang="en-US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AUD_ADCLRCK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PIN_C2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Audio CODEC ADC</a:t>
                      </a:r>
                      <a:r>
                        <a:rPr lang="en-US" altLang="zh-TW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LR Clock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AUD_ADCDAT</a:t>
                      </a:r>
                      <a:endParaRPr lang="zh-TW" altLang="en-US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PIN_D2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Audio CODEC ADC</a:t>
                      </a:r>
                      <a:r>
                        <a:rPr lang="en-US" altLang="zh-TW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Data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AUD_DACLRCK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PIN_E3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Audio CODEC DAC</a:t>
                      </a:r>
                      <a:r>
                        <a:rPr lang="en-US" altLang="zh-TW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LR Clock</a:t>
                      </a:r>
                      <a:endParaRPr lang="zh-TW" altLang="en-US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AUD_DACDAT</a:t>
                      </a:r>
                      <a:endParaRPr lang="zh-TW" altLang="en-US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PIN_D1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Audio CODEC DAC</a:t>
                      </a:r>
                      <a:r>
                        <a:rPr lang="en-US" altLang="zh-TW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Data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矩形 7"/>
          <p:cNvSpPr/>
          <p:nvPr/>
        </p:nvSpPr>
        <p:spPr>
          <a:xfrm>
            <a:off x="180000" y="180000"/>
            <a:ext cx="5472608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DE2_115_User_manual\DE2_115_User_manual.pdf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6651632" y="2996952"/>
            <a:ext cx="150554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 smtClean="0">
                <a:solidFill>
                  <a:srgbClr val="7030A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Control</a:t>
            </a:r>
            <a:endParaRPr lang="zh-TW" altLang="en-US" sz="3200" b="1" dirty="0"/>
          </a:p>
        </p:txBody>
      </p:sp>
      <p:sp>
        <p:nvSpPr>
          <p:cNvPr id="9" name="矩形 8"/>
          <p:cNvSpPr/>
          <p:nvPr/>
        </p:nvSpPr>
        <p:spPr>
          <a:xfrm>
            <a:off x="7567475" y="4725144"/>
            <a:ext cx="105349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Data</a:t>
            </a:r>
            <a:endParaRPr lang="zh-TW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547228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57" y="2542698"/>
            <a:ext cx="7323551" cy="36972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WM8731 Block Diagram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11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4139952" y="2542698"/>
            <a:ext cx="576064" cy="36004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1979712" y="5822916"/>
            <a:ext cx="288032" cy="41701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3851920" y="5822916"/>
            <a:ext cx="1440160" cy="41701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180000" y="180000"/>
            <a:ext cx="5256584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DE2_115_datasheets\Audio CODEC\WM8731.pdf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9417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How to Use WM8731?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TW" sz="32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Initialize the device by setting the registers via </a:t>
            </a:r>
            <a:r>
              <a:rPr lang="en-US" altLang="zh-TW" sz="3200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I2C bus </a:t>
            </a:r>
            <a:r>
              <a:rPr lang="en-US" altLang="zh-TW" sz="32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sz="32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After correct initialization, we can receive or transmit audio data via digital audio interface.</a:t>
            </a:r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  <a:p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  <a:p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0251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Device Initialization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57832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I²C </a:t>
            </a:r>
            <a:r>
              <a:rPr lang="en-US" altLang="zh-TW" dirty="0" smtClean="0"/>
              <a:t>Protocol</a:t>
            </a:r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 </a:t>
            </a:r>
            <a:r>
              <a:rPr lang="en-US" altLang="zh-TW" sz="24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(1/4)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/>
          </a:p>
          <a:p>
            <a:endParaRPr lang="en-US" altLang="zh-TW" sz="3200" dirty="0" smtClean="0"/>
          </a:p>
          <a:p>
            <a:r>
              <a:rPr lang="en-US" altLang="zh-TW" sz="2400" dirty="0" smtClean="0"/>
              <a:t>Data transfer in initiated with the START bit (</a:t>
            </a:r>
            <a:r>
              <a:rPr lang="en-US" altLang="zh-TW" sz="2400" dirty="0" smtClean="0">
                <a:solidFill>
                  <a:srgbClr val="FFC000"/>
                </a:solidFill>
              </a:rPr>
              <a:t>S</a:t>
            </a:r>
            <a:r>
              <a:rPr lang="en-US" altLang="zh-TW" sz="2400" dirty="0" smtClean="0"/>
              <a:t>) when SDA is </a:t>
            </a:r>
            <a:r>
              <a:rPr lang="en-US" altLang="zh-TW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pulled low</a:t>
            </a:r>
            <a:r>
              <a:rPr lang="en-US" altLang="zh-TW" sz="2400" dirty="0" smtClean="0"/>
              <a:t> while SCL stays high.</a:t>
            </a:r>
          </a:p>
          <a:p>
            <a:r>
              <a:rPr lang="en-US" altLang="zh-TW" sz="2400" dirty="0" smtClean="0"/>
              <a:t>Then, SDA sets the transferred bit while SCL is low (</a:t>
            </a:r>
            <a:r>
              <a:rPr lang="en-US" altLang="zh-TW" sz="2400" dirty="0" smtClean="0">
                <a:solidFill>
                  <a:srgbClr val="0070C0"/>
                </a:solidFill>
              </a:rPr>
              <a:t>blue</a:t>
            </a:r>
            <a:r>
              <a:rPr lang="en-US" altLang="zh-TW" sz="2400" dirty="0" smtClean="0"/>
              <a:t>) and the data is sampled (received) when SCL rises (</a:t>
            </a:r>
            <a:r>
              <a:rPr lang="en-US" altLang="zh-TW" sz="2400" dirty="0" smtClean="0">
                <a:solidFill>
                  <a:srgbClr val="00B050"/>
                </a:solidFill>
              </a:rPr>
              <a:t>green</a:t>
            </a:r>
            <a:r>
              <a:rPr lang="en-US" altLang="zh-TW" sz="2400" dirty="0" smtClean="0"/>
              <a:t>).</a:t>
            </a:r>
            <a:endParaRPr lang="en-US" altLang="zh-TW" sz="2000" dirty="0"/>
          </a:p>
          <a:p>
            <a:pPr marL="457200" lvl="1" indent="0">
              <a:buNone/>
            </a:pPr>
            <a:endParaRPr lang="en-US" altLang="zh-TW" sz="2000" dirty="0" smtClean="0"/>
          </a:p>
          <a:p>
            <a:endParaRPr lang="en-US" altLang="zh-TW" sz="24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14</a:t>
            </a:fld>
            <a:endParaRPr lang="zh-TW" altLang="en-US"/>
          </a:p>
        </p:txBody>
      </p:sp>
      <p:pic>
        <p:nvPicPr>
          <p:cNvPr id="1026" name="Picture 2" descr="File:I2C data transfer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758" y="2455978"/>
            <a:ext cx="7600950" cy="1266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3851920" y="4365104"/>
            <a:ext cx="8739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>
                <a:solidFill>
                  <a:schemeClr val="accent1">
                    <a:lumMod val="75000"/>
                  </a:scheme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SDA</a:t>
            </a:r>
            <a:r>
              <a:rPr lang="en-US" altLang="zh-TW" sz="1200" dirty="0">
                <a:solidFill>
                  <a:schemeClr val="accent1">
                    <a:lumMod val="75000"/>
                  </a:scheme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=1'b0</a:t>
            </a:r>
            <a:endParaRPr lang="zh-TW" altLang="en-US" sz="1200" dirty="0">
              <a:solidFill>
                <a:schemeClr val="accent1">
                  <a:lumMod val="75000"/>
                </a:schemeClr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8730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I²C </a:t>
            </a:r>
            <a:r>
              <a:rPr lang="en-US" altLang="zh-TW" dirty="0" smtClean="0"/>
              <a:t>Protocol </a:t>
            </a:r>
            <a:r>
              <a:rPr lang="en-US" altLang="zh-TW" sz="24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(2/4)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altLang="zh-TW" sz="2400" dirty="0"/>
          </a:p>
          <a:p>
            <a:endParaRPr lang="en-US" altLang="zh-TW" sz="4800" dirty="0" smtClean="0"/>
          </a:p>
          <a:p>
            <a:r>
              <a:rPr lang="en-US" altLang="zh-TW" sz="2400" dirty="0"/>
              <a:t>When the transfer is complete, a STOP bit (</a:t>
            </a:r>
            <a:r>
              <a:rPr lang="en-US" altLang="zh-TW" sz="2400" dirty="0">
                <a:solidFill>
                  <a:srgbClr val="FFC000"/>
                </a:solidFill>
              </a:rPr>
              <a:t>P</a:t>
            </a:r>
            <a:r>
              <a:rPr lang="en-US" altLang="zh-TW" sz="2400" dirty="0"/>
              <a:t>) is sent by </a:t>
            </a:r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releasing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TW" sz="2400" dirty="0"/>
              <a:t>the data line to allow it to be pulled up while SCL is constantly high. </a:t>
            </a:r>
          </a:p>
          <a:p>
            <a:r>
              <a:rPr lang="en-US" altLang="zh-TW" sz="2400" dirty="0"/>
              <a:t>In order to avoid false marker detection, the level on SDA is changed on the </a:t>
            </a:r>
            <a:r>
              <a:rPr lang="en-US" altLang="zh-TW" sz="2400" dirty="0">
                <a:solidFill>
                  <a:srgbClr val="0070C0"/>
                </a:solidFill>
              </a:rPr>
              <a:t>falling edge </a:t>
            </a:r>
            <a:r>
              <a:rPr lang="en-US" altLang="zh-TW" sz="2400" dirty="0"/>
              <a:t>and is captured on the </a:t>
            </a:r>
            <a:r>
              <a:rPr lang="en-US" altLang="zh-TW" sz="2400" dirty="0">
                <a:solidFill>
                  <a:srgbClr val="0070C0"/>
                </a:solidFill>
              </a:rPr>
              <a:t>rising edge </a:t>
            </a:r>
            <a:r>
              <a:rPr lang="en-US" altLang="zh-TW" sz="2400" dirty="0"/>
              <a:t>of SCL</a:t>
            </a:r>
            <a:r>
              <a:rPr lang="en-US" altLang="zh-TW" sz="2400" dirty="0" smtClean="0"/>
              <a:t>.</a:t>
            </a:r>
            <a:endParaRPr lang="en-US" altLang="zh-TW" sz="2000" dirty="0"/>
          </a:p>
          <a:p>
            <a:pPr marL="457200" lvl="1" indent="0">
              <a:buNone/>
            </a:pPr>
            <a:endParaRPr lang="en-US" altLang="zh-TW" sz="2000" dirty="0" smtClean="0"/>
          </a:p>
          <a:p>
            <a:endParaRPr lang="en-US" altLang="zh-TW" sz="24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15</a:t>
            </a:fld>
            <a:endParaRPr lang="zh-TW" altLang="en-US"/>
          </a:p>
        </p:txBody>
      </p:sp>
      <p:pic>
        <p:nvPicPr>
          <p:cNvPr id="1026" name="Picture 2" descr="File:I2C data transfer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758" y="2455978"/>
            <a:ext cx="7600950" cy="1266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6398103" y="4426170"/>
            <a:ext cx="17780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 smtClean="0">
                <a:solidFill>
                  <a:schemeClr val="accent1">
                    <a:lumMod val="75000"/>
                  </a:scheme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SDA=1'b1 or </a:t>
            </a:r>
            <a:r>
              <a:rPr lang="zh-TW" altLang="en-US" sz="1200" dirty="0" smtClean="0">
                <a:solidFill>
                  <a:schemeClr val="accent1">
                    <a:lumMod val="75000"/>
                  </a:scheme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SDA</a:t>
            </a:r>
            <a:r>
              <a:rPr lang="en-US" altLang="zh-TW" sz="1200" dirty="0" smtClean="0">
                <a:solidFill>
                  <a:schemeClr val="accent1">
                    <a:lumMod val="75000"/>
                  </a:scheme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=1'bz</a:t>
            </a:r>
            <a:endParaRPr lang="zh-TW" altLang="en-US" sz="1200" dirty="0">
              <a:solidFill>
                <a:schemeClr val="accent1">
                  <a:lumMod val="75000"/>
                </a:schemeClr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1618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I²C </a:t>
            </a:r>
            <a:r>
              <a:rPr lang="en-US" altLang="zh-TW" dirty="0" smtClean="0"/>
              <a:t>Protocol </a:t>
            </a:r>
            <a:r>
              <a:rPr lang="en-US" altLang="zh-TW" sz="24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(3/4)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After every </a:t>
            </a:r>
            <a:r>
              <a:rPr lang="en-US" altLang="zh-TW" sz="2400" dirty="0">
                <a:solidFill>
                  <a:srgbClr val="0070C0"/>
                </a:solidFill>
              </a:rPr>
              <a:t>8 data bits </a:t>
            </a:r>
            <a:r>
              <a:rPr lang="en-US" altLang="zh-TW" sz="2400" dirty="0"/>
              <a:t>in one direction, an "acknowledge" bit </a:t>
            </a:r>
            <a:r>
              <a:rPr lang="en-US" altLang="zh-TW" sz="2400" dirty="0" smtClean="0"/>
              <a:t>(</a:t>
            </a:r>
            <a:r>
              <a:rPr lang="en-US" altLang="zh-TW" sz="2400" dirty="0" smtClean="0">
                <a:solidFill>
                  <a:srgbClr val="0070C0"/>
                </a:solidFill>
              </a:rPr>
              <a:t>0</a:t>
            </a:r>
            <a:r>
              <a:rPr lang="en-US" altLang="zh-TW" sz="2400" dirty="0" smtClean="0"/>
              <a:t>) is </a:t>
            </a:r>
            <a:r>
              <a:rPr lang="en-US" altLang="zh-TW" sz="2400" dirty="0"/>
              <a:t>transmitted in the other direction</a:t>
            </a:r>
            <a:r>
              <a:rPr lang="en-US" altLang="zh-TW" sz="2400" dirty="0" smtClean="0"/>
              <a:t>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16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023" y="3777746"/>
            <a:ext cx="5960419" cy="2459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45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I²C </a:t>
            </a:r>
            <a:r>
              <a:rPr lang="en-US" altLang="zh-TW" dirty="0" smtClean="0"/>
              <a:t>Protocol </a:t>
            </a:r>
            <a:r>
              <a:rPr lang="en-US" altLang="zh-TW" sz="24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(4/4)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err="1" smtClean="0"/>
              <a:t>Inout</a:t>
            </a:r>
            <a:r>
              <a:rPr lang="en-US" altLang="zh-TW" sz="2400" dirty="0" smtClean="0"/>
              <a:t> port example:</a:t>
            </a:r>
            <a:endParaRPr lang="en-US" altLang="zh-TW" sz="20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17</a:t>
            </a:fld>
            <a:endParaRPr lang="zh-TW" altLang="en-US"/>
          </a:p>
        </p:txBody>
      </p:sp>
      <p:sp>
        <p:nvSpPr>
          <p:cNvPr id="7" name="內容版面配置區 4"/>
          <p:cNvSpPr txBox="1">
            <a:spLocks/>
          </p:cNvSpPr>
          <p:nvPr/>
        </p:nvSpPr>
        <p:spPr>
          <a:xfrm>
            <a:off x="1176865" y="3212976"/>
            <a:ext cx="6662230" cy="26058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rtlCol="0" anchor="t">
            <a:sp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800" kern="1200" cap="none">
                <a:solidFill>
                  <a:schemeClr val="dk1"/>
                </a:solidFill>
                <a:effectLst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dk1"/>
                </a:solidFill>
                <a:effectLst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dk1"/>
                </a:solidFill>
                <a:effectLst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dk1"/>
                </a:solidFill>
                <a:effectLst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dk1"/>
                </a:solidFill>
                <a:effectLst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6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altLang="zh-TW" sz="1800" dirty="0" smtClean="0">
                <a:solidFill>
                  <a:srgbClr val="0000FF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input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 </a:t>
            </a:r>
            <a:r>
              <a:rPr lang="en-US" altLang="zh-TW" sz="1800" dirty="0" err="1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in_dat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;</a:t>
            </a:r>
          </a:p>
          <a:p>
            <a:pPr marL="0" indent="0">
              <a:lnSpc>
                <a:spcPts val="16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altLang="zh-TW" sz="1800" dirty="0" smtClean="0">
                <a:solidFill>
                  <a:srgbClr val="0000FF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input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 </a:t>
            </a:r>
            <a:r>
              <a:rPr lang="en-US" altLang="zh-TW" sz="1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clk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;</a:t>
            </a:r>
          </a:p>
          <a:p>
            <a:pPr marL="0" indent="0">
              <a:lnSpc>
                <a:spcPts val="16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altLang="zh-TW" sz="1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altLang="zh-TW" sz="1800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18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out_enable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lnSpc>
                <a:spcPts val="16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altLang="zh-TW" sz="1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</a:t>
            </a:r>
            <a:r>
              <a:rPr lang="en-US" altLang="zh-TW" sz="1800" dirty="0" smtClean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utput logic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1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out_r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lnSpc>
                <a:spcPts val="16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altLang="zh-TW" sz="1800" dirty="0" smtClean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logic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18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out_w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zh-TW" sz="1800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ts val="1600"/>
              </a:lnSpc>
              <a:spcBef>
                <a:spcPts val="100"/>
              </a:spcBef>
              <a:spcAft>
                <a:spcPts val="100"/>
              </a:spcAft>
              <a:buNone/>
            </a:pPr>
            <a:endParaRPr lang="zh-TW" altLang="en-US" sz="1800" dirty="0">
              <a:solidFill>
                <a:srgbClr val="002060"/>
              </a:solidFill>
              <a:latin typeface="Consolas" panose="020B0609020204030204" pitchFamily="49" charset="0"/>
              <a:ea typeface="+mj-ea"/>
              <a:cs typeface="Consolas" panose="020B0609020204030204" pitchFamily="49" charset="0"/>
            </a:endParaRPr>
          </a:p>
          <a:p>
            <a:pPr marL="0" indent="0">
              <a:lnSpc>
                <a:spcPts val="16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altLang="zh-TW" sz="1800" dirty="0">
                <a:solidFill>
                  <a:srgbClr val="0000FF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assign</a:t>
            </a:r>
            <a:r>
              <a:rPr lang="en-US" altLang="zh-TW" sz="1800" dirty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 </a:t>
            </a:r>
            <a:r>
              <a:rPr lang="en-US" altLang="zh-TW" sz="18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out_dat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= </a:t>
            </a:r>
            <a:r>
              <a:rPr lang="en-US" altLang="zh-TW" sz="1800" dirty="0" err="1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out_enable</a:t>
            </a:r>
            <a:r>
              <a:rPr lang="zh-TW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 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? </a:t>
            </a:r>
            <a:r>
              <a:rPr lang="en-US" altLang="zh-TW" sz="18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out_r</a:t>
            </a:r>
            <a:r>
              <a:rPr lang="en-US" altLang="zh-TW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 : 1’bz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;</a:t>
            </a:r>
            <a:endParaRPr lang="en-US" altLang="zh-TW" sz="1800" dirty="0">
              <a:solidFill>
                <a:srgbClr val="002060"/>
              </a:solidFill>
              <a:latin typeface="Consolas" panose="020B0609020204030204" pitchFamily="49" charset="0"/>
              <a:ea typeface="+mj-ea"/>
              <a:cs typeface="Consolas" panose="020B0609020204030204" pitchFamily="49" charset="0"/>
            </a:endParaRPr>
          </a:p>
          <a:p>
            <a:pPr marL="0" indent="0">
              <a:lnSpc>
                <a:spcPts val="1600"/>
              </a:lnSpc>
              <a:spcBef>
                <a:spcPts val="100"/>
              </a:spcBef>
              <a:spcAft>
                <a:spcPts val="100"/>
              </a:spcAft>
              <a:buNone/>
            </a:pPr>
            <a:endParaRPr lang="en-US" altLang="zh-TW" sz="1800" dirty="0">
              <a:solidFill>
                <a:srgbClr val="002060"/>
              </a:solidFill>
              <a:latin typeface="Consolas" panose="020B0609020204030204" pitchFamily="49" charset="0"/>
              <a:ea typeface="+mj-ea"/>
              <a:cs typeface="Consolas" panose="020B0609020204030204" pitchFamily="49" charset="0"/>
            </a:endParaRPr>
          </a:p>
          <a:p>
            <a:pPr marL="0" indent="0">
              <a:lnSpc>
                <a:spcPts val="16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altLang="zh-TW" sz="1800" dirty="0" err="1" smtClean="0">
                <a:solidFill>
                  <a:srgbClr val="0000FF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always_ff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 </a:t>
            </a:r>
            <a:r>
              <a:rPr lang="en-US" altLang="zh-TW" sz="1800" dirty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@(</a:t>
            </a:r>
            <a:r>
              <a:rPr lang="en-US" altLang="zh-TW" sz="1800" dirty="0" err="1">
                <a:solidFill>
                  <a:srgbClr val="0000FF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posedge</a:t>
            </a:r>
            <a:r>
              <a:rPr lang="en-US" altLang="zh-TW" sz="1800" dirty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 </a:t>
            </a:r>
            <a:r>
              <a:rPr lang="en-US" altLang="zh-TW" sz="1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clk</a:t>
            </a:r>
            <a:r>
              <a:rPr lang="en-US" altLang="zh-TW" sz="1800" dirty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) </a:t>
            </a:r>
            <a:r>
              <a:rPr lang="en-US" altLang="zh-TW" sz="1800" dirty="0">
                <a:solidFill>
                  <a:srgbClr val="0000FF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begin</a:t>
            </a:r>
          </a:p>
          <a:p>
            <a:pPr marL="0" indent="0">
              <a:lnSpc>
                <a:spcPts val="16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altLang="zh-TW" sz="1800" dirty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  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  </a:t>
            </a:r>
            <a:r>
              <a:rPr lang="en-US" altLang="zh-TW" sz="18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out_r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 </a:t>
            </a:r>
            <a:r>
              <a:rPr lang="en-US" altLang="zh-TW" sz="1800" dirty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&lt;= </a:t>
            </a:r>
            <a:r>
              <a:rPr lang="en-US" altLang="zh-TW" sz="1800" dirty="0" err="1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in_dat</a:t>
            </a:r>
            <a:r>
              <a:rPr lang="en-US" altLang="zh-TW" sz="1800" dirty="0" smtClean="0">
                <a:solidFill>
                  <a:srgbClr val="002060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;</a:t>
            </a:r>
            <a:endParaRPr lang="en-US" altLang="zh-TW" sz="1800" dirty="0">
              <a:solidFill>
                <a:srgbClr val="002060"/>
              </a:solidFill>
              <a:latin typeface="Consolas" panose="020B0609020204030204" pitchFamily="49" charset="0"/>
              <a:ea typeface="+mj-ea"/>
              <a:cs typeface="Consolas" panose="020B0609020204030204" pitchFamily="49" charset="0"/>
            </a:endParaRPr>
          </a:p>
          <a:p>
            <a:pPr marL="0" indent="0">
              <a:lnSpc>
                <a:spcPts val="16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-US" altLang="zh-TW" sz="1800" dirty="0">
                <a:solidFill>
                  <a:srgbClr val="0000FF"/>
                </a:solidFill>
                <a:latin typeface="Consolas" panose="020B0609020204030204" pitchFamily="49" charset="0"/>
                <a:ea typeface="+mj-ea"/>
                <a:cs typeface="Consolas" panose="020B0609020204030204" pitchFamily="49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27343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Workable I²C Protocol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4/cycle bit, 1 </a:t>
            </a:r>
            <a:r>
              <a:rPr lang="en-US" altLang="zh-TW" dirty="0" err="1" smtClean="0"/>
              <a:t>ack</a:t>
            </a:r>
            <a:r>
              <a:rPr lang="en-US" altLang="zh-TW" dirty="0" smtClean="0"/>
              <a:t> bit/byte</a:t>
            </a:r>
          </a:p>
          <a:p>
            <a:r>
              <a:rPr lang="en-US" altLang="zh-TW" dirty="0" smtClean="0"/>
              <a:t>3+3 cycles header</a:t>
            </a:r>
          </a:p>
          <a:p>
            <a:r>
              <a:rPr lang="en-US" altLang="zh-TW" dirty="0" smtClean="0"/>
              <a:t>#Cycles is required for N-Bytes?</a:t>
            </a:r>
          </a:p>
          <a:p>
            <a:r>
              <a:rPr lang="en-US" altLang="zh-TW" dirty="0" smtClean="0"/>
              <a:t>(This is not the full specification.)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18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4" y="4940604"/>
            <a:ext cx="9144000" cy="973176"/>
          </a:xfrm>
          <a:prstGeom prst="rect">
            <a:avLst/>
          </a:prstGeom>
        </p:spPr>
      </p:pic>
      <p:cxnSp>
        <p:nvCxnSpPr>
          <p:cNvPr id="7" name="直線接點 6"/>
          <p:cNvCxnSpPr/>
          <p:nvPr/>
        </p:nvCxnSpPr>
        <p:spPr>
          <a:xfrm>
            <a:off x="1691680" y="4697760"/>
            <a:ext cx="0" cy="216024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>
            <a:off x="7813446" y="4697760"/>
            <a:ext cx="0" cy="216024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6372200" y="4697760"/>
            <a:ext cx="0" cy="216024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4788024" y="4697760"/>
            <a:ext cx="0" cy="216024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3275856" y="4697760"/>
            <a:ext cx="0" cy="216024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116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Software Control Interface </a:t>
            </a:r>
            <a:r>
              <a:rPr lang="en-US" altLang="zh-TW" sz="24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(1/2)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Different modes can be configured under software </a:t>
            </a:r>
            <a:r>
              <a:rPr lang="en-US" altLang="zh-TW" sz="28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control.</a:t>
            </a:r>
          </a:p>
          <a:p>
            <a:pPr lvl="1"/>
            <a:r>
              <a:rPr lang="en-US" altLang="zh-TW" dirty="0" smtClean="0"/>
              <a:t>Input </a:t>
            </a:r>
            <a:r>
              <a:rPr lang="en-US" altLang="zh-TW" dirty="0"/>
              <a:t>to </a:t>
            </a:r>
            <a:r>
              <a:rPr lang="en-US" altLang="zh-TW" dirty="0" smtClean="0"/>
              <a:t>ADC: Microphone</a:t>
            </a:r>
            <a:endParaRPr lang="en-US" altLang="zh-TW" sz="2400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  <a:p>
            <a:pPr lvl="1"/>
            <a:r>
              <a:rPr lang="en-US" altLang="zh-TW" sz="24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Sampling rate: 32kHz</a:t>
            </a:r>
          </a:p>
          <a:p>
            <a:pPr lvl="1"/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Input audio data bit length: 16 </a:t>
            </a:r>
            <a:r>
              <a:rPr lang="en-US" altLang="zh-TW" dirty="0" smtClean="0"/>
              <a:t>bits</a:t>
            </a:r>
          </a:p>
          <a:p>
            <a:pPr lvl="1"/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etc.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0307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Outline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Introduction to Audio Signal</a:t>
            </a:r>
          </a:p>
          <a:p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Architecture Overview</a:t>
            </a:r>
          </a:p>
          <a:p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Device Initialization</a:t>
            </a:r>
          </a:p>
          <a:p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Device </a:t>
            </a:r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Operation</a:t>
            </a:r>
            <a:endParaRPr lang="en-US" altLang="zh-TW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  <a:p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  <a:p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  <a:p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964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2-Wire Serial Control Mode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/>
              <a:t>The WM8731/L supports a 2-wire </a:t>
            </a:r>
            <a:r>
              <a:rPr lang="en-US" altLang="zh-TW" sz="2400" dirty="0"/>
              <a:t>MPU (</a:t>
            </a:r>
            <a:r>
              <a:rPr lang="en-US" altLang="zh-TW" sz="2400" dirty="0" smtClean="0"/>
              <a:t>Microprocessor unit) interface, which is compatible with </a:t>
            </a:r>
            <a:r>
              <a:rPr lang="en-US" altLang="zh-TW" sz="2400" dirty="0" smtClean="0">
                <a:solidFill>
                  <a:srgbClr val="0070C0"/>
                </a:solidFill>
              </a:rPr>
              <a:t>I²C</a:t>
            </a:r>
            <a:r>
              <a:rPr lang="en-US" altLang="zh-TW" sz="2400" dirty="0" smtClean="0"/>
              <a:t> protocol.</a:t>
            </a:r>
          </a:p>
          <a:p>
            <a:pPr lvl="1"/>
            <a:r>
              <a:rPr lang="en-US" altLang="zh-TW" sz="2000" dirty="0"/>
              <a:t>I²C (Inter-Integrated Circuit, referred to as I-squared-C) uses only two bidirectional open-drain lines, Serial Data Line (</a:t>
            </a:r>
            <a:r>
              <a:rPr lang="en-US" altLang="zh-TW" sz="2000" dirty="0">
                <a:solidFill>
                  <a:srgbClr val="0070C0"/>
                </a:solidFill>
              </a:rPr>
              <a:t>SDA</a:t>
            </a:r>
            <a:r>
              <a:rPr lang="en-US" altLang="zh-TW" sz="2000" dirty="0"/>
              <a:t>) and Serial Clock (</a:t>
            </a:r>
            <a:r>
              <a:rPr lang="en-US" altLang="zh-TW" sz="2000" dirty="0">
                <a:solidFill>
                  <a:srgbClr val="0070C0"/>
                </a:solidFill>
              </a:rPr>
              <a:t>SCL</a:t>
            </a:r>
            <a:r>
              <a:rPr lang="en-US" altLang="zh-TW" sz="2000" dirty="0"/>
              <a:t>).</a:t>
            </a:r>
          </a:p>
          <a:p>
            <a:pPr marL="457200" lvl="1" indent="0">
              <a:buNone/>
            </a:pPr>
            <a:endParaRPr lang="en-US" altLang="zh-TW" sz="2000" dirty="0" smtClean="0"/>
          </a:p>
          <a:p>
            <a:endParaRPr lang="en-US" altLang="zh-TW" sz="24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135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2-Wire Interface </a:t>
            </a:r>
            <a:r>
              <a:rPr lang="en-US" altLang="zh-TW" sz="24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(1/2)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/>
              <a:t>The device operates as a </a:t>
            </a:r>
            <a:r>
              <a:rPr lang="en-US" altLang="zh-TW" sz="2400" dirty="0" smtClean="0">
                <a:solidFill>
                  <a:srgbClr val="0070C0"/>
                </a:solidFill>
              </a:rPr>
              <a:t>slave device </a:t>
            </a:r>
            <a:r>
              <a:rPr lang="en-US" altLang="zh-TW" sz="2400" dirty="0" smtClean="0"/>
              <a:t>only.</a:t>
            </a:r>
          </a:p>
          <a:p>
            <a:r>
              <a:rPr lang="en-US" altLang="zh-TW" sz="2400" dirty="0" smtClean="0"/>
              <a:t>The WM8731/L has one of two slave address that are selected by setting the state of the </a:t>
            </a:r>
            <a:r>
              <a:rPr lang="en-US" altLang="zh-TW" sz="2400" dirty="0" smtClean="0">
                <a:solidFill>
                  <a:srgbClr val="0070C0"/>
                </a:solidFill>
              </a:rPr>
              <a:t>CSB</a:t>
            </a:r>
            <a:r>
              <a:rPr lang="en-US" altLang="zh-TW" sz="2400" dirty="0" smtClean="0"/>
              <a:t> pin.</a:t>
            </a:r>
            <a:endParaRPr lang="en-US" altLang="zh-TW" sz="2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21</a:t>
            </a:fld>
            <a:endParaRPr lang="zh-TW" altLang="en-US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9025003"/>
              </p:ext>
            </p:extLst>
          </p:nvPr>
        </p:nvGraphicFramePr>
        <p:xfrm>
          <a:off x="1835696" y="4509120"/>
          <a:ext cx="2811183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5039"/>
                <a:gridCol w="129614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CSB STATE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ADDRESS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0011010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1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0011011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730" y="4293096"/>
            <a:ext cx="2022550" cy="1546857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5889600" y="5334650"/>
            <a:ext cx="163424" cy="360000"/>
          </a:xfrm>
          <a:prstGeom prst="rect">
            <a:avLst/>
          </a:prstGeom>
          <a:noFill/>
          <a:ln w="38100">
            <a:solidFill>
              <a:srgbClr val="E1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1857600" y="4850500"/>
            <a:ext cx="2757600" cy="432048"/>
          </a:xfrm>
          <a:prstGeom prst="rect">
            <a:avLst/>
          </a:prstGeom>
          <a:noFill/>
          <a:ln w="38100">
            <a:solidFill>
              <a:srgbClr val="E1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671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2-Wire Interface </a:t>
            </a:r>
            <a:r>
              <a:rPr lang="en-US" altLang="zh-TW" sz="2400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(2/2)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/>
              <a:t>2-wire serial interface</a:t>
            </a:r>
          </a:p>
          <a:p>
            <a:pPr lvl="1"/>
            <a:r>
              <a:rPr lang="en-US" altLang="zh-TW" sz="2000" dirty="0" smtClean="0"/>
              <a:t>ADDR[6:0] (7 bits) are Slave Address Bits</a:t>
            </a:r>
          </a:p>
          <a:p>
            <a:pPr lvl="1"/>
            <a:r>
              <a:rPr lang="en-US" altLang="zh-TW" sz="2000" dirty="0" smtClean="0"/>
              <a:t>R/W is '0', indicating a write</a:t>
            </a:r>
          </a:p>
          <a:p>
            <a:pPr lvl="1"/>
            <a:r>
              <a:rPr lang="en-US" altLang="zh-TW" sz="2000" dirty="0" smtClean="0"/>
              <a:t>B[15:9</a:t>
            </a:r>
            <a:r>
              <a:rPr lang="en-US" altLang="zh-TW" sz="2000" dirty="0"/>
              <a:t>] (7 bits) are </a:t>
            </a:r>
            <a:r>
              <a:rPr lang="en-US" altLang="zh-TW" sz="2000" dirty="0" smtClean="0"/>
              <a:t>Register Address </a:t>
            </a:r>
            <a:r>
              <a:rPr lang="en-US" altLang="zh-TW" sz="2000" dirty="0"/>
              <a:t>Bits</a:t>
            </a:r>
          </a:p>
          <a:p>
            <a:pPr lvl="1"/>
            <a:r>
              <a:rPr lang="en-US" altLang="zh-TW" sz="2000" dirty="0"/>
              <a:t>B[8:0] (9 bits) are Register </a:t>
            </a:r>
            <a:r>
              <a:rPr lang="en-US" altLang="zh-TW" sz="2000" dirty="0" smtClean="0"/>
              <a:t>Data </a:t>
            </a:r>
            <a:r>
              <a:rPr lang="en-US" altLang="zh-TW" sz="2000" dirty="0"/>
              <a:t>Bits</a:t>
            </a:r>
            <a:endParaRPr lang="en-US" altLang="zh-TW" sz="20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22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490" y="4858038"/>
            <a:ext cx="5667486" cy="122201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640970" y="4858039"/>
            <a:ext cx="7793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solidFill>
                  <a:schemeClr val="accent1">
                    <a:lumMod val="75000"/>
                  </a:scheme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0011010</a:t>
            </a:r>
            <a:endParaRPr lang="zh-TW" altLang="en-US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433537" y="4858038"/>
            <a:ext cx="2696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 smtClean="0">
                <a:solidFill>
                  <a:schemeClr val="accent1">
                    <a:lumMod val="75000"/>
                  </a:scheme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0</a:t>
            </a:r>
            <a:endParaRPr lang="zh-TW" altLang="en-US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5" name="群組 14"/>
          <p:cNvGrpSpPr/>
          <p:nvPr/>
        </p:nvGrpSpPr>
        <p:grpSpPr>
          <a:xfrm>
            <a:off x="3465563" y="5733256"/>
            <a:ext cx="475200" cy="72314"/>
            <a:chOff x="3465563" y="5841115"/>
            <a:chExt cx="475200" cy="72314"/>
          </a:xfrm>
        </p:grpSpPr>
        <p:cxnSp>
          <p:nvCxnSpPr>
            <p:cNvPr id="8" name="直線接點 7"/>
            <p:cNvCxnSpPr/>
            <p:nvPr/>
          </p:nvCxnSpPr>
          <p:spPr>
            <a:xfrm>
              <a:off x="3465563" y="5877272"/>
              <a:ext cx="475200" cy="0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" name="直線接點 11"/>
            <p:cNvCxnSpPr/>
            <p:nvPr/>
          </p:nvCxnSpPr>
          <p:spPr>
            <a:xfrm>
              <a:off x="3465563" y="5841115"/>
              <a:ext cx="0" cy="72314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" name="直線接點 13"/>
            <p:cNvCxnSpPr/>
            <p:nvPr/>
          </p:nvCxnSpPr>
          <p:spPr>
            <a:xfrm>
              <a:off x="3940763" y="5841115"/>
              <a:ext cx="0" cy="72314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17" name="矩形 16"/>
          <p:cNvSpPr/>
          <p:nvPr/>
        </p:nvSpPr>
        <p:spPr>
          <a:xfrm>
            <a:off x="3097298" y="5790456"/>
            <a:ext cx="125867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900" dirty="0" smtClean="0">
                <a:solidFill>
                  <a:schemeClr val="accent6">
                    <a:lumMod val="75000"/>
                  </a:scheme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Max freq</a:t>
            </a:r>
            <a:r>
              <a:rPr lang="en-US" altLang="zh-TW" sz="900" dirty="0">
                <a:solidFill>
                  <a:schemeClr val="accent6">
                    <a:lumMod val="75000"/>
                  </a:scheme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. = 526 kHz</a:t>
            </a:r>
            <a:endParaRPr lang="zh-TW" altLang="en-US" sz="900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6323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Register Map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1190" y="2490788"/>
            <a:ext cx="6389557" cy="344487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23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1731652" y="6180666"/>
            <a:ext cx="5688632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TW" altLang="en-US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Check the </a:t>
            </a:r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WM8731/L document </a:t>
            </a:r>
            <a:r>
              <a:rPr lang="zh-TW" altLang="en-US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to see the details.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5767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Digital Audio </a:t>
            </a:r>
            <a:r>
              <a:rPr lang="en-US" altLang="zh-TW" dirty="0" smtClean="0"/>
              <a:t>Interfaces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altLang="zh-TW" sz="2400" dirty="0" smtClean="0"/>
              <a:t>WM8731/L may be operated in either one of the 4 offered audio interface modes. These are: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altLang="zh-TW" sz="2000" dirty="0" smtClean="0"/>
              <a:t>Right justified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altLang="zh-TW" sz="2000" dirty="0" smtClean="0"/>
              <a:t>Left justified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altLang="zh-TW" sz="2000" dirty="0" smtClean="0">
                <a:solidFill>
                  <a:srgbClr val="FF0000"/>
                </a:solidFill>
              </a:rPr>
              <a:t>I</a:t>
            </a:r>
            <a:r>
              <a:rPr lang="en-US" altLang="zh-TW" sz="2000" baseline="30000" dirty="0" smtClean="0">
                <a:solidFill>
                  <a:srgbClr val="FF0000"/>
                </a:solidFill>
              </a:rPr>
              <a:t>2</a:t>
            </a:r>
            <a:r>
              <a:rPr lang="en-US" altLang="zh-TW" sz="2000" dirty="0" smtClean="0">
                <a:solidFill>
                  <a:srgbClr val="FF0000"/>
                </a:solidFill>
              </a:rPr>
              <a:t>S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altLang="zh-TW" sz="2000" dirty="0" smtClean="0"/>
              <a:t>DSP </a:t>
            </a:r>
            <a:r>
              <a:rPr lang="en-US" altLang="zh-TW" sz="2000" dirty="0" smtClean="0"/>
              <a:t>mode</a:t>
            </a:r>
            <a:endParaRPr lang="en-US" altLang="zh-TW" sz="20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599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Digital Audio Interface </a:t>
            </a:r>
            <a:r>
              <a:rPr lang="en-US" altLang="zh-TW" dirty="0" smtClean="0"/>
              <a:t>Format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/>
              <a:t>I</a:t>
            </a:r>
            <a:r>
              <a:rPr lang="en-US" altLang="zh-TW" sz="2400" baseline="30000" dirty="0" smtClean="0"/>
              <a:t>2</a:t>
            </a:r>
            <a:r>
              <a:rPr lang="en-US" altLang="zh-TW" sz="2400" dirty="0" smtClean="0"/>
              <a:t>S format</a:t>
            </a:r>
          </a:p>
          <a:p>
            <a:endParaRPr lang="en-US" altLang="zh-TW" sz="2400" dirty="0">
              <a:solidFill>
                <a:srgbClr val="0070C0"/>
              </a:solidFill>
            </a:endParaRPr>
          </a:p>
          <a:p>
            <a:endParaRPr lang="en-US" altLang="zh-TW" sz="2400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altLang="zh-TW" sz="2400" dirty="0">
              <a:solidFill>
                <a:srgbClr val="0070C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25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068960"/>
            <a:ext cx="7598652" cy="266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1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Digital Audio </a:t>
            </a:r>
            <a:r>
              <a:rPr lang="en-US" altLang="zh-TW" dirty="0" smtClean="0"/>
              <a:t>Interfaces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altLang="zh-TW" sz="2400" dirty="0" smtClean="0"/>
              <a:t>The length of the digital audio data is programmable at </a:t>
            </a:r>
            <a:r>
              <a:rPr lang="en-US" altLang="zh-TW" sz="2400" dirty="0" smtClean="0">
                <a:solidFill>
                  <a:srgbClr val="0070C0"/>
                </a:solidFill>
              </a:rPr>
              <a:t>16</a:t>
            </a:r>
            <a:r>
              <a:rPr lang="en-US" altLang="zh-TW" sz="2400" dirty="0" smtClean="0"/>
              <a:t>/20/24 or 32 bits.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altLang="zh-TW" sz="2400" dirty="0" smtClean="0"/>
              <a:t>The data is </a:t>
            </a:r>
            <a:r>
              <a:rPr lang="en-US" altLang="zh-TW" sz="2400" dirty="0" smtClean="0">
                <a:solidFill>
                  <a:srgbClr val="0070C0"/>
                </a:solidFill>
              </a:rPr>
              <a:t>signed 2's complement</a:t>
            </a:r>
            <a:r>
              <a:rPr lang="en-US" altLang="zh-TW" sz="2400" dirty="0" smtClean="0"/>
              <a:t>.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altLang="zh-TW" sz="2000" dirty="0" smtClean="0"/>
              <a:t>-32768~32767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altLang="zh-TW" sz="2000" dirty="0" smtClean="0">
                <a:latin typeface="Consolas" panose="020B0609020204030204" pitchFamily="49" charset="0"/>
              </a:rPr>
              <a:t>logic signed [15:0] </a:t>
            </a:r>
            <a:r>
              <a:rPr lang="en-US" altLang="zh-TW" sz="2000" dirty="0" err="1" smtClean="0">
                <a:latin typeface="Consolas" panose="020B0609020204030204" pitchFamily="49" charset="0"/>
              </a:rPr>
              <a:t>dat</a:t>
            </a:r>
            <a:r>
              <a:rPr lang="en-US" altLang="zh-TW" sz="2000" dirty="0" smtClean="0"/>
              <a:t>;</a:t>
            </a:r>
            <a:endParaRPr lang="en-US" altLang="zh-TW" sz="20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1647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Digital Audio Interface </a:t>
            </a:r>
            <a:r>
              <a:rPr lang="en-US" altLang="zh-TW" dirty="0" smtClean="0"/>
              <a:t>Format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/>
              <a:t>Master </a:t>
            </a:r>
            <a:r>
              <a:rPr lang="en-US" altLang="zh-TW" sz="2400" dirty="0" smtClean="0"/>
              <a:t>mode    </a:t>
            </a:r>
            <a:r>
              <a:rPr lang="en-US" altLang="zh-TW" sz="2400" dirty="0" err="1" smtClean="0"/>
              <a:t>v.s</a:t>
            </a:r>
            <a:r>
              <a:rPr lang="en-US" altLang="zh-TW" sz="2400" dirty="0" smtClean="0"/>
              <a:t>.      </a:t>
            </a:r>
            <a:r>
              <a:rPr lang="en-US" altLang="zh-TW" sz="2400" dirty="0" smtClean="0">
                <a:solidFill>
                  <a:srgbClr val="FF0000"/>
                </a:solidFill>
              </a:rPr>
              <a:t>Slave mode</a:t>
            </a:r>
            <a:endParaRPr lang="en-US" altLang="zh-TW" sz="2400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27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3284984"/>
            <a:ext cx="3690608" cy="201622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3284984"/>
            <a:ext cx="3703444" cy="201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32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Digital Audio Interface Format </a:t>
            </a:r>
            <a:r>
              <a:rPr lang="en-US" altLang="zh-TW" sz="2200" dirty="0" smtClean="0"/>
              <a:t>(1/2)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/>
              <a:t>Choose I</a:t>
            </a:r>
            <a:r>
              <a:rPr lang="en-US" altLang="zh-TW" sz="2400" baseline="30000" dirty="0"/>
              <a:t>2</a:t>
            </a:r>
            <a:r>
              <a:rPr lang="en-US" altLang="zh-TW" sz="2400" dirty="0"/>
              <a:t>S format, 16-bit </a:t>
            </a:r>
            <a:r>
              <a:rPr lang="en-US" altLang="zh-TW" sz="2400" dirty="0" smtClean="0"/>
              <a:t>length, </a:t>
            </a:r>
            <a:br>
              <a:rPr lang="en-US" altLang="zh-TW" sz="2400" dirty="0" smtClean="0"/>
            </a:br>
            <a:r>
              <a:rPr lang="en-US" altLang="zh-TW" sz="2400" dirty="0" smtClean="0"/>
              <a:t>and </a:t>
            </a:r>
            <a:r>
              <a:rPr lang="en-US" altLang="zh-TW" sz="2400" dirty="0"/>
              <a:t>master </a:t>
            </a:r>
            <a:r>
              <a:rPr lang="en-US" altLang="zh-TW" sz="2400" dirty="0" smtClean="0"/>
              <a:t>mode.</a:t>
            </a:r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000_0111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0_0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en-US" altLang="zh-TW" sz="2000" dirty="0">
                <a:solidFill>
                  <a:srgbClr val="0070C0"/>
                </a:solidFill>
              </a:rPr>
              <a:t>00_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0010</a:t>
            </a:r>
            <a:endParaRPr lang="en-US" altLang="zh-TW" sz="2000" dirty="0">
              <a:solidFill>
                <a:srgbClr val="0070C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28</a:t>
            </a:fld>
            <a:endParaRPr lang="zh-TW" altLang="en-US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82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R7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(07h)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Digital Audio Interface Format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BCLKIVE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MS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LRSWAP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LRP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IWL[[1:0]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FORMAT[1:0]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0_0000_1010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922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635828"/>
              </p:ext>
            </p:extLst>
          </p:nvPr>
        </p:nvGraphicFramePr>
        <p:xfrm>
          <a:off x="1531419" y="2526721"/>
          <a:ext cx="6048672" cy="37084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12368"/>
                <a:gridCol w="273630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Left Line In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 smtClean="0">
                          <a:solidFill>
                            <a:srgbClr val="00B05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000_0000</a:t>
                      </a:r>
                      <a:r>
                        <a:rPr lang="en-US" altLang="zh-TW" sz="18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0_1001_0111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Right Line</a:t>
                      </a:r>
                      <a:r>
                        <a:rPr lang="en-US" altLang="zh-TW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In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rgbClr val="00B05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000_0001</a:t>
                      </a:r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0_1001_0111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Left Headphone Out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rgbClr val="00B05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000_0010</a:t>
                      </a:r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0_0111_1001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Right Headphone Out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rgbClr val="00B05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000_0011</a:t>
                      </a:r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0_0111_1001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Analogue Audio</a:t>
                      </a:r>
                      <a:r>
                        <a:rPr lang="en-US" altLang="zh-TW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Path Control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 smtClean="0">
                          <a:solidFill>
                            <a:srgbClr val="00B05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000_0100</a:t>
                      </a:r>
                      <a:r>
                        <a:rPr lang="en-US" altLang="zh-TW" sz="18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0_000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1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0101</a:t>
                      </a:r>
                      <a:endParaRPr lang="en-US" altLang="zh-TW" dirty="0" smtClean="0">
                        <a:solidFill>
                          <a:srgbClr val="0070C0"/>
                        </a:solidFill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Digital</a:t>
                      </a:r>
                      <a:r>
                        <a:rPr lang="en-US" altLang="zh-TW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Audio Path Control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>
                          <a:solidFill>
                            <a:srgbClr val="00B05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000_0101</a:t>
                      </a:r>
                      <a:r>
                        <a:rPr lang="en-US" altLang="zh-TW" sz="18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0_0000_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Power</a:t>
                      </a:r>
                      <a:r>
                        <a:rPr lang="en-US" altLang="zh-TW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Down Control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>
                          <a:solidFill>
                            <a:srgbClr val="00B05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000_0110</a:t>
                      </a:r>
                      <a:r>
                        <a:rPr lang="en-US" altLang="zh-TW" sz="18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0000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Digital Audio Interface Format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>
                          <a:solidFill>
                            <a:srgbClr val="00B05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000_0111</a:t>
                      </a:r>
                      <a:r>
                        <a:rPr lang="en-US" altLang="zh-TW" sz="18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1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00_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0010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Sampling Control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>
                          <a:solidFill>
                            <a:srgbClr val="00B05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000_1000</a:t>
                      </a:r>
                      <a:r>
                        <a:rPr lang="en-US" altLang="zh-TW" sz="18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0_00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01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10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1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Active Control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>
                          <a:solidFill>
                            <a:srgbClr val="00B05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000_1001</a:t>
                      </a:r>
                      <a:r>
                        <a:rPr lang="en-US" altLang="zh-TW" sz="18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_</a:t>
                      </a:r>
                      <a:r>
                        <a:rPr lang="en-US" altLang="zh-TW" sz="1800" dirty="0" smtClean="0">
                          <a:solidFill>
                            <a:srgbClr val="0070C0"/>
                          </a:solidFill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0_0000_000</a:t>
                      </a:r>
                      <a:r>
                        <a:rPr lang="en-US" altLang="zh-TW" sz="1800" b="1" dirty="0" smtClean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1</a:t>
                      </a:r>
                      <a:endParaRPr lang="zh-TW" altLang="en-US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Recommended </a:t>
            </a:r>
            <a:r>
              <a:rPr lang="en-US" altLang="zh-TW" dirty="0"/>
              <a:t>I²C </a:t>
            </a:r>
            <a:r>
              <a:rPr lang="en-US" altLang="zh-TW" dirty="0" smtClean="0"/>
              <a:t>Settings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9867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Introduction to Audio Signal</a:t>
            </a:r>
            <a:endParaRPr lang="en-US" altLang="zh-TW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64067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The End.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4" name="副標題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Any question?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Reference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hlinkClick r:id="rId2"/>
              </a:rPr>
              <a:t>http://en.wikipedia.org/wiki/Audio_signal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>
                <a:hlinkClick r:id="rId2"/>
              </a:rPr>
              <a:t>http</a:t>
            </a:r>
            <a:r>
              <a:rPr lang="en-US" altLang="zh-TW" dirty="0">
                <a:hlinkClick r:id="rId2"/>
              </a:rPr>
              <a:t>://</a:t>
            </a:r>
            <a:r>
              <a:rPr lang="en-US" altLang="zh-TW" dirty="0" smtClean="0">
                <a:hlinkClick r:id="rId2"/>
              </a:rPr>
              <a:t>en.wikipedia.org/wiki/I%C2%B2C</a:t>
            </a:r>
            <a:endParaRPr lang="en-US" altLang="zh-TW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"THE </a:t>
            </a:r>
            <a:r>
              <a:rPr lang="en-US" altLang="zh-TW" dirty="0"/>
              <a:t>I 2C-BUS SPECIFICATION VERSION 2.1" by </a:t>
            </a:r>
            <a:r>
              <a:rPr lang="en-US" altLang="zh-TW" dirty="0" smtClean="0"/>
              <a:t>Philips.</a:t>
            </a:r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"DE2-115 User Manual" </a:t>
            </a:r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by </a:t>
            </a:r>
            <a:r>
              <a:rPr lang="en-US" altLang="zh-TW" dirty="0" err="1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Terasic</a:t>
            </a:r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"DE2-115_MB.pdf" by </a:t>
            </a:r>
            <a:r>
              <a:rPr lang="en-US" altLang="zh-TW" dirty="0" err="1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Terasic</a:t>
            </a:r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"</a:t>
            </a:r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WM8731.pdf" by </a:t>
            </a:r>
            <a:r>
              <a:rPr lang="en-US" altLang="zh-TW" dirty="0" err="1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Wolfson</a:t>
            </a:r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 Microelectronics</a:t>
            </a:r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4386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Appendix</a:t>
            </a:r>
            <a:endParaRPr lang="zh-TW" altLang="en-US" dirty="0"/>
          </a:p>
        </p:txBody>
      </p:sp>
      <p:sp>
        <p:nvSpPr>
          <p:cNvPr id="6" name="文字版面配置區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32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628270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Left Line In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 smtClean="0"/>
              <a:t>Just use the default setting if we do not use the line input.</a:t>
            </a:r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000_0000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0_1001_0111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33</a:t>
            </a:fld>
            <a:endParaRPr lang="zh-TW" altLang="en-US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416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R0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(00h)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Left Line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LRINBOTH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LINMUTE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LINVOL[4:0]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0_1001_0111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026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Right Line In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 smtClean="0"/>
              <a:t>Just use the default setting if we do not use the line input.</a:t>
            </a:r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000_0001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0_1001_0111</a:t>
            </a:r>
            <a:endParaRPr lang="en-US" altLang="zh-TW" sz="1600" dirty="0" smtClean="0">
              <a:solidFill>
                <a:srgbClr val="0070C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34</a:t>
            </a:fld>
            <a:endParaRPr lang="zh-TW" altLang="en-US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416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R1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(01h)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Right Line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RLINBOTH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RINMUTE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RINVOL[4:0]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0_1001_0111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439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Left Headphone Out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/>
              <a:t>Here we can just use the default setting.</a:t>
            </a:r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000_0010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0_0111_1001</a:t>
            </a:r>
            <a:r>
              <a:rPr lang="en-US" altLang="zh-TW" dirty="0" smtClean="0">
                <a:solidFill>
                  <a:srgbClr val="0070C0"/>
                </a:solidFill>
              </a:rPr>
              <a:t/>
            </a:r>
            <a:br>
              <a:rPr lang="en-US" altLang="zh-TW" dirty="0" smtClean="0">
                <a:solidFill>
                  <a:srgbClr val="0070C0"/>
                </a:solidFill>
              </a:rPr>
            </a:br>
            <a:r>
              <a:rPr lang="en-US" altLang="zh-TW" dirty="0" smtClean="0">
                <a:solidFill>
                  <a:srgbClr val="0070C0"/>
                </a:solidFill>
              </a:rPr>
              <a:t>	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35</a:t>
            </a:fld>
            <a:endParaRPr lang="zh-TW" altLang="en-US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82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R2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(02h)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Left 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Headphone Out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LRHPBOTH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LZCEN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LHPVOL[6:0]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0_0111_1001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257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Right Headphone Out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/>
              <a:t>Here we can </a:t>
            </a:r>
            <a:r>
              <a:rPr lang="en-US" altLang="zh-TW" sz="2400" dirty="0" smtClean="0"/>
              <a:t>just use </a:t>
            </a:r>
            <a:r>
              <a:rPr lang="en-US" altLang="zh-TW" sz="2400" dirty="0"/>
              <a:t>the default setting.</a:t>
            </a:r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000_0011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0_0111_1001</a:t>
            </a:r>
            <a:r>
              <a:rPr lang="en-US" altLang="zh-TW" dirty="0" smtClean="0">
                <a:solidFill>
                  <a:srgbClr val="0070C0"/>
                </a:solidFill>
              </a:rPr>
              <a:t/>
            </a:r>
            <a:br>
              <a:rPr lang="en-US" altLang="zh-TW" dirty="0" smtClean="0">
                <a:solidFill>
                  <a:srgbClr val="0070C0"/>
                </a:solidFill>
              </a:rPr>
            </a:br>
            <a:r>
              <a:rPr lang="en-US" altLang="zh-TW" dirty="0" smtClean="0">
                <a:solidFill>
                  <a:srgbClr val="0070C0"/>
                </a:solidFill>
              </a:rPr>
              <a:t>	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36</a:t>
            </a:fld>
            <a:endParaRPr lang="zh-TW" altLang="en-US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82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R3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(03h)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Right 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Headphone Out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RLHPBOTH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RZCEN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RHPVOL[6:0]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0_0111_1001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22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Analogue Audio Path Control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/>
              <a:t>Enable boost, </a:t>
            </a:r>
            <a:r>
              <a:rPr lang="en-US" altLang="zh-TW" sz="2400" dirty="0" smtClean="0"/>
              <a:t>disable mute, </a:t>
            </a:r>
            <a:br>
              <a:rPr lang="en-US" altLang="zh-TW" sz="2400" dirty="0" smtClean="0"/>
            </a:br>
            <a:r>
              <a:rPr lang="en-US" altLang="zh-TW" sz="2400" dirty="0" smtClean="0"/>
              <a:t>choose microphone </a:t>
            </a:r>
            <a:r>
              <a:rPr lang="en-US" altLang="zh-TW" sz="2400" dirty="0"/>
              <a:t>input, </a:t>
            </a:r>
            <a:r>
              <a:rPr lang="en-US" altLang="zh-TW" sz="2400" dirty="0" smtClean="0"/>
              <a:t>disable </a:t>
            </a:r>
            <a:r>
              <a:rPr lang="en-US" altLang="zh-TW" sz="2400" dirty="0"/>
              <a:t>bypass, 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en-US" altLang="zh-TW" sz="2400" dirty="0" smtClean="0"/>
              <a:t>and select DAC.</a:t>
            </a:r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000_0100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0_000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en-US" altLang="zh-TW" sz="2000" dirty="0" smtClean="0">
                <a:solidFill>
                  <a:srgbClr val="0070C0"/>
                </a:solidFill>
              </a:rPr>
              <a:t>_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0101</a:t>
            </a:r>
            <a:r>
              <a:rPr lang="en-US" altLang="zh-TW" dirty="0" smtClean="0">
                <a:solidFill>
                  <a:srgbClr val="0070C0"/>
                </a:solidFill>
              </a:rPr>
              <a:t/>
            </a:r>
            <a:br>
              <a:rPr lang="en-US" altLang="zh-TW" dirty="0" smtClean="0">
                <a:solidFill>
                  <a:srgbClr val="0070C0"/>
                </a:solidFill>
              </a:rPr>
            </a:br>
            <a:r>
              <a:rPr lang="en-US" altLang="zh-TW" dirty="0" smtClean="0">
                <a:solidFill>
                  <a:srgbClr val="0070C0"/>
                </a:solidFill>
              </a:rPr>
              <a:t>	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37</a:t>
            </a:fld>
            <a:endParaRPr lang="zh-TW" altLang="en-US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82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R4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(04h)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Analogue Audio Path Control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SIDEATT[1:0]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SIDETONE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DACSEL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BYPASS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INSEL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MUTEMIC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MICBOOST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0_0000_1010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4437112"/>
            <a:ext cx="3619223" cy="136815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8197" y="3484347"/>
            <a:ext cx="1173066" cy="822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69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Digital Audio Path Control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/>
              <a:t>Disable soft mute</a:t>
            </a:r>
            <a:endParaRPr lang="en-US" altLang="zh-TW" sz="2400" dirty="0" smtClean="0"/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000_0101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0_0000_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r>
              <a:rPr lang="en-US" altLang="zh-TW" sz="2000" dirty="0" smtClean="0">
                <a:solidFill>
                  <a:srgbClr val="0070C0"/>
                </a:solidFill>
              </a:rPr>
              <a:t>000</a:t>
            </a:r>
            <a:r>
              <a:rPr lang="en-US" altLang="zh-TW" dirty="0" smtClean="0">
                <a:solidFill>
                  <a:srgbClr val="0070C0"/>
                </a:solidFill>
              </a:rPr>
              <a:t>	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38</a:t>
            </a:fld>
            <a:endParaRPr lang="zh-TW" altLang="en-US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82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R5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(05h)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Digital Audio Path Control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8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8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HPOR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DACMU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DEEMPH[1:0]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ADCHPD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0_0000_1000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148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Power Down Control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 smtClean="0"/>
              <a:t>Choose power on and disable </a:t>
            </a:r>
            <a:r>
              <a:rPr lang="en-US" altLang="zh-TW" sz="2400" dirty="0"/>
              <a:t>all </a:t>
            </a:r>
            <a:r>
              <a:rPr lang="en-US" altLang="zh-TW" sz="2400" dirty="0" smtClean="0"/>
              <a:t>the power down options.</a:t>
            </a:r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000_0110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r>
              <a:rPr lang="en-US" altLang="zh-TW" sz="2000" dirty="0" smtClean="0">
                <a:solidFill>
                  <a:srgbClr val="0070C0"/>
                </a:solidFill>
              </a:rPr>
              <a:t>00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r>
              <a:rPr lang="en-US" altLang="zh-TW" sz="2000" dirty="0" smtClean="0">
                <a:solidFill>
                  <a:srgbClr val="0070C0"/>
                </a:solidFill>
              </a:rPr>
              <a:t>_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0000</a:t>
            </a:r>
            <a:r>
              <a:rPr lang="en-US" altLang="zh-TW" dirty="0" smtClean="0">
                <a:solidFill>
                  <a:srgbClr val="0070C0"/>
                </a:solidFill>
              </a:rPr>
              <a:t>	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39</a:t>
            </a:fld>
            <a:endParaRPr lang="zh-TW" altLang="en-US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82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R6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(06h)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Power Down Control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POWER</a:t>
                      </a:r>
                    </a:p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OFF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CLKOUTPD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OSCPD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OUTPD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DACPD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ADCPD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MICPD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LINEINPD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0_1001_1111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991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Introduction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solidFill>
                  <a:schemeClr val="tx1"/>
                </a:solidFill>
              </a:rPr>
              <a:t>An audio signal </a:t>
            </a:r>
            <a:r>
              <a:rPr lang="en-US" altLang="zh-TW" sz="2400" dirty="0" smtClean="0">
                <a:solidFill>
                  <a:schemeClr val="tx1"/>
                </a:solidFill>
              </a:rPr>
              <a:t>= </a:t>
            </a:r>
            <a:r>
              <a:rPr lang="en-US" altLang="zh-TW" sz="2400" dirty="0">
                <a:solidFill>
                  <a:schemeClr val="tx1"/>
                </a:solidFill>
              </a:rPr>
              <a:t>electrical voltage</a:t>
            </a:r>
            <a:r>
              <a:rPr lang="en-US" altLang="zh-TW" sz="2400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altLang="zh-TW" sz="2400" dirty="0" smtClean="0">
                <a:solidFill>
                  <a:srgbClr val="0070C0"/>
                </a:solidFill>
              </a:rPr>
              <a:t>Headphones</a:t>
            </a:r>
            <a:r>
              <a:rPr lang="en-US" altLang="zh-TW" sz="2400" dirty="0" smtClean="0"/>
              <a:t> </a:t>
            </a:r>
            <a:r>
              <a:rPr lang="en-US" altLang="zh-TW" sz="2400" dirty="0"/>
              <a:t>convert </a:t>
            </a:r>
            <a:r>
              <a:rPr lang="en-US" altLang="zh-TW" sz="2400" dirty="0" smtClean="0"/>
              <a:t>electrical signals </a:t>
            </a:r>
            <a:r>
              <a:rPr lang="en-US" altLang="zh-TW" sz="2400" dirty="0"/>
              <a:t>into sound</a:t>
            </a:r>
            <a:r>
              <a:rPr lang="en-US" altLang="zh-TW" sz="2400" dirty="0" smtClean="0"/>
              <a:t>.</a:t>
            </a:r>
          </a:p>
          <a:p>
            <a:r>
              <a:rPr lang="en-US" altLang="zh-TW" sz="2400" dirty="0" smtClean="0">
                <a:solidFill>
                  <a:srgbClr val="0070C0"/>
                </a:solidFill>
              </a:rPr>
              <a:t>Microphones</a:t>
            </a:r>
            <a:r>
              <a:rPr lang="en-US" altLang="zh-TW" sz="2400" dirty="0" smtClean="0"/>
              <a:t> </a:t>
            </a:r>
            <a:r>
              <a:rPr lang="en-US" altLang="zh-TW" sz="2400" dirty="0"/>
              <a:t>convert </a:t>
            </a:r>
            <a:r>
              <a:rPr lang="en-US" altLang="zh-TW" sz="2400" dirty="0" smtClean="0"/>
              <a:t>sound into electrical signals.</a:t>
            </a:r>
            <a:endParaRPr lang="en-US" altLang="zh-TW" sz="2400" dirty="0"/>
          </a:p>
          <a:p>
            <a:r>
              <a:rPr lang="en-US" altLang="zh-TW" sz="2400" dirty="0" smtClean="0"/>
              <a:t>Audio </a:t>
            </a:r>
            <a:r>
              <a:rPr lang="en-US" altLang="zh-TW" sz="2400" dirty="0"/>
              <a:t>signals have frequencies in the audio frequency range of roughly </a:t>
            </a:r>
            <a:r>
              <a:rPr lang="en-US" altLang="zh-TW" sz="2400" dirty="0">
                <a:solidFill>
                  <a:srgbClr val="0070C0"/>
                </a:solidFill>
              </a:rPr>
              <a:t>20 to 20,000 </a:t>
            </a:r>
            <a:r>
              <a:rPr lang="en-US" altLang="zh-TW" sz="2400" dirty="0" smtClean="0">
                <a:solidFill>
                  <a:srgbClr val="0070C0"/>
                </a:solidFill>
              </a:rPr>
              <a:t>Hz</a:t>
            </a:r>
            <a:r>
              <a:rPr lang="en-US" altLang="zh-TW" sz="2400" dirty="0" smtClean="0"/>
              <a:t>.</a:t>
            </a:r>
          </a:p>
          <a:p>
            <a:endParaRPr lang="zh-TW" altLang="en-US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6321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Digital Audio Interface Format </a:t>
            </a:r>
            <a:r>
              <a:rPr lang="en-US" altLang="zh-TW" sz="2200" dirty="0" smtClean="0"/>
              <a:t>(1/2)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/>
              <a:t>Choose I</a:t>
            </a:r>
            <a:r>
              <a:rPr lang="en-US" altLang="zh-TW" sz="2400" baseline="30000" dirty="0"/>
              <a:t>2</a:t>
            </a:r>
            <a:r>
              <a:rPr lang="en-US" altLang="zh-TW" sz="2400" dirty="0"/>
              <a:t>S format, 16-bit </a:t>
            </a:r>
            <a:r>
              <a:rPr lang="en-US" altLang="zh-TW" sz="2400" dirty="0" smtClean="0"/>
              <a:t>length, </a:t>
            </a:r>
            <a:br>
              <a:rPr lang="en-US" altLang="zh-TW" sz="2400" dirty="0" smtClean="0"/>
            </a:br>
            <a:r>
              <a:rPr lang="en-US" altLang="zh-TW" sz="2400" dirty="0" smtClean="0"/>
              <a:t>and </a:t>
            </a:r>
            <a:r>
              <a:rPr lang="en-US" altLang="zh-TW" sz="2400" dirty="0"/>
              <a:t>master </a:t>
            </a:r>
            <a:r>
              <a:rPr lang="en-US" altLang="zh-TW" sz="2400" dirty="0" smtClean="0"/>
              <a:t>mode.</a:t>
            </a:r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000_0111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0_0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en-US" altLang="zh-TW" sz="2000" dirty="0">
                <a:solidFill>
                  <a:srgbClr val="0070C0"/>
                </a:solidFill>
              </a:rPr>
              <a:t>00_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0010</a:t>
            </a:r>
            <a:endParaRPr lang="en-US" altLang="zh-TW" sz="2000" dirty="0">
              <a:solidFill>
                <a:srgbClr val="0070C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40</a:t>
            </a:fld>
            <a:endParaRPr lang="zh-TW" altLang="en-US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82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R7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(07h)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Digital Audio Interface Format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BCLKIVE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MS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LRSWAP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LRP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IWL[[1:0]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FORMAT[1:0]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0_0000_1010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465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Digital Audio Interface Format </a:t>
            </a:r>
            <a:r>
              <a:rPr lang="en-US" altLang="zh-TW" sz="2200" dirty="0" smtClean="0"/>
              <a:t>(2/2)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/>
              <a:t>I</a:t>
            </a:r>
            <a:r>
              <a:rPr lang="en-US" altLang="zh-TW" sz="2400" baseline="30000" dirty="0" smtClean="0"/>
              <a:t>2</a:t>
            </a:r>
            <a:r>
              <a:rPr lang="en-US" altLang="zh-TW" sz="2400" dirty="0" smtClean="0"/>
              <a:t>S format</a:t>
            </a:r>
          </a:p>
          <a:p>
            <a:endParaRPr lang="en-US" altLang="zh-TW" sz="2400" dirty="0">
              <a:solidFill>
                <a:srgbClr val="0070C0"/>
              </a:solidFill>
            </a:endParaRPr>
          </a:p>
          <a:p>
            <a:endParaRPr lang="en-US" altLang="zh-TW" sz="2400" dirty="0" smtClean="0">
              <a:solidFill>
                <a:srgbClr val="0070C0"/>
              </a:solidFill>
            </a:endParaRPr>
          </a:p>
          <a:p>
            <a:endParaRPr lang="en-US" altLang="zh-TW" sz="2400" dirty="0">
              <a:solidFill>
                <a:srgbClr val="0070C0"/>
              </a:solidFill>
            </a:endParaRPr>
          </a:p>
          <a:p>
            <a:r>
              <a:rPr lang="en-US" altLang="zh-TW" sz="2400" dirty="0" smtClean="0"/>
              <a:t>   Master mode    </a:t>
            </a:r>
            <a:r>
              <a:rPr lang="en-US" altLang="zh-TW" sz="2400" dirty="0" err="1" smtClean="0"/>
              <a:t>v.s</a:t>
            </a:r>
            <a:r>
              <a:rPr lang="en-US" altLang="zh-TW" sz="2400" dirty="0" smtClean="0"/>
              <a:t>.      Slave mode</a:t>
            </a:r>
            <a:endParaRPr lang="en-US" altLang="zh-TW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41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2924944"/>
            <a:ext cx="4389339" cy="154034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6796" y="5001477"/>
            <a:ext cx="2257889" cy="123351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437" y="5001477"/>
            <a:ext cx="2265742" cy="12348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028783" y="3510452"/>
            <a:ext cx="18550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16</a:t>
            </a:r>
            <a:r>
              <a:rPr lang="zh-TW" altLang="en-US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-bit </a:t>
            </a:r>
            <a:r>
              <a:rPr lang="zh-TW" altLang="en-US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length</a:t>
            </a:r>
            <a:endParaRPr lang="en-US" altLang="zh-TW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5124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Sampling Control </a:t>
            </a:r>
            <a:r>
              <a:rPr lang="en-US" altLang="zh-TW" sz="2400" dirty="0" smtClean="0"/>
              <a:t>(1/2)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/>
              <a:t>Choose </a:t>
            </a:r>
            <a:r>
              <a:rPr lang="en-US" altLang="zh-TW" sz="2400" dirty="0" smtClean="0"/>
              <a:t>USB mode (fixed MCLK 12MHz) and </a:t>
            </a:r>
            <a:r>
              <a:rPr lang="en-US" altLang="zh-TW" sz="2400" dirty="0"/>
              <a:t>sampling rate </a:t>
            </a:r>
            <a:r>
              <a:rPr lang="en-US" altLang="zh-TW" sz="2400" dirty="0" smtClean="0"/>
              <a:t>= 32 kHz.</a:t>
            </a:r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000_1000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0_00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</a:t>
            </a:r>
            <a:r>
              <a:rPr lang="en-US" altLang="zh-TW" sz="2000" dirty="0" smtClean="0">
                <a:solidFill>
                  <a:srgbClr val="0070C0"/>
                </a:solidFill>
              </a:rPr>
              <a:t>_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  <a:r>
              <a:rPr lang="en-US" altLang="zh-TW" sz="2000" dirty="0">
                <a:solidFill>
                  <a:srgbClr val="0070C0"/>
                </a:solidFill>
              </a:rPr>
              <a:t>0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US" altLang="zh-TW" sz="2000" dirty="0">
              <a:solidFill>
                <a:srgbClr val="0070C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42</a:t>
            </a:fld>
            <a:endParaRPr lang="zh-TW" altLang="en-US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416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R8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(08h)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Sampling Control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CLKODIV2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CLKIDIV2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SR[3:0]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BOSR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USB/</a:t>
                      </a:r>
                    </a:p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Normal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0_0000_0000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594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Sampling Control </a:t>
            </a:r>
            <a:r>
              <a:rPr lang="en-US" altLang="zh-TW" sz="2400" dirty="0" smtClean="0"/>
              <a:t>(2/2)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5850" y="2490788"/>
            <a:ext cx="4280237" cy="344487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43</a:t>
            </a:fld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2435849" y="5157192"/>
            <a:ext cx="4280237" cy="25920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903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Active Control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 smtClean="0"/>
              <a:t>Activate interface</a:t>
            </a:r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000_1001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0_0000_000</a:t>
            </a:r>
            <a:r>
              <a:rPr lang="en-US" altLang="zh-TW" sz="20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US" altLang="zh-TW" sz="20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44</a:t>
            </a:fld>
            <a:endParaRPr lang="zh-TW" altLang="en-US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416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R9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(09h)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Active Control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Active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0_0000_0000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9306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Reset Register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2400" dirty="0" smtClean="0"/>
          </a:p>
          <a:p>
            <a:endParaRPr lang="en-US" altLang="zh-TW" sz="2400" dirty="0" smtClean="0"/>
          </a:p>
          <a:p>
            <a:r>
              <a:rPr lang="en-US" altLang="zh-TW" sz="2400" dirty="0"/>
              <a:t>You can try to reset the device to a known (?) state.</a:t>
            </a:r>
            <a:endParaRPr lang="en-US" altLang="zh-TW" sz="2400" dirty="0" smtClean="0"/>
          </a:p>
          <a:p>
            <a:pPr lvl="1"/>
            <a:r>
              <a:rPr lang="en-US" altLang="zh-TW" sz="2000" dirty="0" smtClean="0">
                <a:solidFill>
                  <a:srgbClr val="00B050"/>
                </a:solidFill>
              </a:rPr>
              <a:t>000_1111</a:t>
            </a:r>
            <a:r>
              <a:rPr lang="en-US" altLang="zh-TW" sz="2000" dirty="0" smtClean="0"/>
              <a:t>_</a:t>
            </a:r>
            <a:r>
              <a:rPr lang="en-US" altLang="zh-TW" sz="2000" dirty="0" smtClean="0">
                <a:solidFill>
                  <a:srgbClr val="0070C0"/>
                </a:solidFill>
              </a:rPr>
              <a:t>0_0000_0000 </a:t>
            </a:r>
            <a:r>
              <a:rPr lang="en-US" altLang="zh-TW" sz="2000" dirty="0" smtClean="0"/>
              <a:t>(?)</a:t>
            </a:r>
            <a:endParaRPr lang="en-US" altLang="zh-TW" sz="2000" dirty="0">
              <a:solidFill>
                <a:srgbClr val="0070C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45</a:t>
            </a:fld>
            <a:endParaRPr lang="zh-TW" altLang="en-US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759807" y="2591310"/>
          <a:ext cx="7632851" cy="7416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64096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672075"/>
                <a:gridCol w="7200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REGISTER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BIT[8]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BIT[7]</a:t>
                      </a:r>
                      <a:endParaRPr lang="zh-TW" altLang="en-US" sz="700" dirty="0" smtClean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BIT[6]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BIT[5]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BIT[4]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BIT[3]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BIT[2]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BIT[1]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BIT[0]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DEFAULT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R15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(15h)</a:t>
                      </a:r>
                    </a:p>
                    <a:p>
                      <a:pPr algn="ctr"/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Active Control</a:t>
                      </a:r>
                    </a:p>
                  </a:txBody>
                  <a:tcPr anchor="ctr"/>
                </a:tc>
                <a:tc gridSpan="9"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RESET[8:0]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70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not</a:t>
                      </a:r>
                      <a:r>
                        <a:rPr lang="en-US" altLang="zh-TW" sz="700" baseline="0" dirty="0" smtClean="0">
                          <a:latin typeface="Arial Unicode MS" panose="020B0604020202020204" pitchFamily="34" charset="-120"/>
                          <a:ea typeface="Arial Unicode MS" panose="020B0604020202020204" pitchFamily="34" charset="-120"/>
                          <a:cs typeface="Arial Unicode MS" panose="020B0604020202020204" pitchFamily="34" charset="-120"/>
                        </a:rPr>
                        <a:t> reset</a:t>
                      </a:r>
                      <a:endParaRPr lang="zh-TW" altLang="en-US" sz="700" dirty="0">
                        <a:latin typeface="Arial Unicode MS" panose="020B0604020202020204" pitchFamily="34" charset="-120"/>
                        <a:ea typeface="Arial Unicode MS" panose="020B0604020202020204" pitchFamily="34" charset="-120"/>
                        <a:cs typeface="Arial Unicode MS" panose="020B060402020202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060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Line In  V.S. </a:t>
            </a:r>
            <a:r>
              <a:rPr lang="en-US" altLang="zh-TW" dirty="0" err="1"/>
              <a:t>Mic</a:t>
            </a:r>
            <a:r>
              <a:rPr lang="en-US" altLang="zh-TW" dirty="0"/>
              <a:t> In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Line input/output: </a:t>
            </a:r>
            <a:r>
              <a:rPr lang="en-US" altLang="zh-TW" dirty="0" smtClean="0">
                <a:solidFill>
                  <a:srgbClr val="0070C0"/>
                </a:solidFill>
              </a:rPr>
              <a:t>0.3 </a:t>
            </a:r>
            <a:r>
              <a:rPr lang="en-US" altLang="zh-TW" dirty="0">
                <a:solidFill>
                  <a:srgbClr val="0070C0"/>
                </a:solidFill>
              </a:rPr>
              <a:t>to 2 </a:t>
            </a:r>
            <a:r>
              <a:rPr lang="en-US" altLang="zh-TW" dirty="0" smtClean="0">
                <a:solidFill>
                  <a:srgbClr val="0070C0"/>
                </a:solidFill>
              </a:rPr>
              <a:t>Volts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Microphone input: </a:t>
            </a:r>
            <a:r>
              <a:rPr lang="en-US" altLang="zh-TW" dirty="0">
                <a:solidFill>
                  <a:srgbClr val="0070C0"/>
                </a:solidFill>
              </a:rPr>
              <a:t>5 to 50 </a:t>
            </a:r>
            <a:r>
              <a:rPr lang="en-US" altLang="zh-TW" dirty="0" smtClean="0">
                <a:solidFill>
                  <a:srgbClr val="0070C0"/>
                </a:solidFill>
              </a:rPr>
              <a:t>mV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ADC is required to convert Voltage</a:t>
            </a:r>
            <a:br>
              <a:rPr lang="en-US" altLang="zh-TW" dirty="0" smtClean="0"/>
            </a:br>
            <a:r>
              <a:rPr lang="en-US" altLang="zh-TW" dirty="0" smtClean="0"/>
              <a:t>to 00101010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5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0312" y="4077072"/>
            <a:ext cx="1362075" cy="16954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3942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Dual Channel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6</a:t>
            </a:fld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1371877" y="6447465"/>
            <a:ext cx="6408712" cy="27699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TW" altLang="en-US" sz="1200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http://appleinsider.com/articles/09/02/12/macbook_owners_frustrated_by_new_audio_jacks</a:t>
            </a:r>
          </a:p>
        </p:txBody>
      </p:sp>
      <p:pic>
        <p:nvPicPr>
          <p:cNvPr id="2052" name="Picture 4" descr="Audio Connector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375" y="2490788"/>
            <a:ext cx="5503187" cy="3444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758941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Architecture Overview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97269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653657"/>
            <a:ext cx="8352928" cy="55862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8</a:t>
            </a:fld>
            <a:endParaRPr lang="zh-TW" altLang="en-US"/>
          </a:p>
        </p:txBody>
      </p:sp>
      <p:sp>
        <p:nvSpPr>
          <p:cNvPr id="5" name="向右箭號 4"/>
          <p:cNvSpPr/>
          <p:nvPr/>
        </p:nvSpPr>
        <p:spPr>
          <a:xfrm>
            <a:off x="3347864" y="2255400"/>
            <a:ext cx="504056" cy="4320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3920400" y="2354400"/>
            <a:ext cx="234000" cy="234000"/>
          </a:xfrm>
          <a:prstGeom prst="rect">
            <a:avLst/>
          </a:prstGeom>
          <a:noFill/>
          <a:ln w="28575">
            <a:solidFill>
              <a:srgbClr val="E1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179512" y="180000"/>
            <a:ext cx="5472608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DE2_115_User_manual\DE2_115_User_manual.pdf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3113864" y="1044000"/>
            <a:ext cx="900000" cy="1171923"/>
          </a:xfrm>
          <a:prstGeom prst="rect">
            <a:avLst/>
          </a:prstGeom>
          <a:noFill/>
          <a:ln w="28575">
            <a:solidFill>
              <a:srgbClr val="E1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744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Schematic </a:t>
            </a:r>
            <a:r>
              <a:rPr lang="en-US" altLang="zh-TW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Diagram</a:t>
            </a:r>
            <a:endParaRPr lang="zh-TW" altLang="en-US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85B14-3ACE-4F25-A2D5-3B7806243575}" type="slidenum">
              <a:rPr lang="zh-TW" altLang="en-US" smtClean="0"/>
              <a:pPr/>
              <a:t>9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838" y="2780928"/>
            <a:ext cx="7676790" cy="28915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矩形 4"/>
          <p:cNvSpPr/>
          <p:nvPr/>
        </p:nvSpPr>
        <p:spPr>
          <a:xfrm>
            <a:off x="179512" y="180000"/>
            <a:ext cx="5472608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zh-TW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DE2_115_User_manual\DE2_115_User_manual.pdf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4574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4"/>
      </a:accent6>
      <a:hlink>
        <a:srgbClr val="BB7826"/>
      </a:hlink>
      <a:folHlink>
        <a:srgbClr val="CF9C5F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8268</TotalTime>
  <Words>1501</Words>
  <Application>Microsoft Office PowerPoint</Application>
  <PresentationFormat>如螢幕大小 (4:3)</PresentationFormat>
  <Paragraphs>530</Paragraphs>
  <Slides>45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45</vt:i4>
      </vt:variant>
    </vt:vector>
  </HeadingPairs>
  <TitlesOfParts>
    <vt:vector size="55" baseType="lpstr">
      <vt:lpstr>Arial Unicode MS</vt:lpstr>
      <vt:lpstr>Bradley Hand ITC</vt:lpstr>
      <vt:lpstr>微軟正黑體</vt:lpstr>
      <vt:lpstr>新細明體</vt:lpstr>
      <vt:lpstr>Arial</vt:lpstr>
      <vt:lpstr>Calibri</vt:lpstr>
      <vt:lpstr>Consolas</vt:lpstr>
      <vt:lpstr>Garamond</vt:lpstr>
      <vt:lpstr>Wingdings</vt:lpstr>
      <vt:lpstr>有機</vt:lpstr>
      <vt:lpstr>24-bit Audio CODEC</vt:lpstr>
      <vt:lpstr>Outline</vt:lpstr>
      <vt:lpstr>Introduction to Audio Signal</vt:lpstr>
      <vt:lpstr>Introduction</vt:lpstr>
      <vt:lpstr>Line In  V.S. Mic In</vt:lpstr>
      <vt:lpstr>Dual Channel</vt:lpstr>
      <vt:lpstr>Architecture Overview</vt:lpstr>
      <vt:lpstr>PowerPoint 簡報</vt:lpstr>
      <vt:lpstr>Schematic Diagram</vt:lpstr>
      <vt:lpstr>Audio CODEC Pin Assignments</vt:lpstr>
      <vt:lpstr>WM8731 Block Diagram</vt:lpstr>
      <vt:lpstr>How to Use WM8731?</vt:lpstr>
      <vt:lpstr>Device Initialization</vt:lpstr>
      <vt:lpstr>I²C Protocol (1/4)</vt:lpstr>
      <vt:lpstr>I²C Protocol (2/4)</vt:lpstr>
      <vt:lpstr>I²C Protocol (3/4)</vt:lpstr>
      <vt:lpstr>I²C Protocol (4/4)</vt:lpstr>
      <vt:lpstr>Workable I²C Protocol</vt:lpstr>
      <vt:lpstr>Software Control Interface (1/2)</vt:lpstr>
      <vt:lpstr>2-Wire Serial Control Mode</vt:lpstr>
      <vt:lpstr>2-Wire Interface (1/2)</vt:lpstr>
      <vt:lpstr>2-Wire Interface (2/2)</vt:lpstr>
      <vt:lpstr>Register Map</vt:lpstr>
      <vt:lpstr>Digital Audio Interfaces</vt:lpstr>
      <vt:lpstr>Digital Audio Interface Format</vt:lpstr>
      <vt:lpstr>Digital Audio Interfaces</vt:lpstr>
      <vt:lpstr>Digital Audio Interface Format</vt:lpstr>
      <vt:lpstr>Digital Audio Interface Format (1/2)</vt:lpstr>
      <vt:lpstr>Recommended I²C Settings</vt:lpstr>
      <vt:lpstr>The End.</vt:lpstr>
      <vt:lpstr>Reference</vt:lpstr>
      <vt:lpstr>Appendix</vt:lpstr>
      <vt:lpstr>Left Line In</vt:lpstr>
      <vt:lpstr>Right Line In</vt:lpstr>
      <vt:lpstr>Left Headphone Out</vt:lpstr>
      <vt:lpstr>Right Headphone Out</vt:lpstr>
      <vt:lpstr>Analogue Audio Path Control</vt:lpstr>
      <vt:lpstr>Digital Audio Path Control</vt:lpstr>
      <vt:lpstr>Power Down Control</vt:lpstr>
      <vt:lpstr>Digital Audio Interface Format (1/2)</vt:lpstr>
      <vt:lpstr>Digital Audio Interface Format (2/2)</vt:lpstr>
      <vt:lpstr>Sampling Control (1/2)</vt:lpstr>
      <vt:lpstr>Sampling Control (2/2)</vt:lpstr>
      <vt:lpstr>Active Control</vt:lpstr>
      <vt:lpstr>Reset Register</vt:lpstr>
    </vt:vector>
  </TitlesOfParts>
  <Company>Liang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24-bit Audio CODEC</dc:title>
  <dc:creator>Trumen</dc:creator>
  <cp:lastModifiedBy>Windows 使用者</cp:lastModifiedBy>
  <cp:revision>608</cp:revision>
  <dcterms:created xsi:type="dcterms:W3CDTF">2009-06-18T17:25:51Z</dcterms:created>
  <dcterms:modified xsi:type="dcterms:W3CDTF">2017-10-15T06:38:55Z</dcterms:modified>
</cp:coreProperties>
</file>